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ustom.xml" ContentType="application/vnd.openxmlformats-officedocument.custom-properties+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69" r:id="rId2"/>
    <p:sldId id="270" r:id="rId3"/>
    <p:sldId id="271" r:id="rId4"/>
    <p:sldId id="272" r:id="rId5"/>
    <p:sldId id="273" r:id="rId6"/>
    <p:sldId id="274" r:id="rId7"/>
    <p:sldId id="287" r:id="rId8"/>
    <p:sldId id="275" r:id="rId9"/>
    <p:sldId id="276" r:id="rId10"/>
    <p:sldId id="292" r:id="rId11"/>
    <p:sldId id="288" r:id="rId12"/>
    <p:sldId id="293" r:id="rId13"/>
    <p:sldId id="295" r:id="rId14"/>
    <p:sldId id="294" r:id="rId15"/>
    <p:sldId id="296" r:id="rId16"/>
    <p:sldId id="297" r:id="rId17"/>
    <p:sldId id="298" r:id="rId18"/>
    <p:sldId id="299" r:id="rId19"/>
  </p:sldIdLst>
  <p:sldSz cx="12192000" cy="6858000"/>
  <p:notesSz cx="6858000" cy="9144000"/>
  <p:custDataLst>
    <p:tags r:id="rId2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205">
          <p15:clr>
            <a:srgbClr val="A4A3A4"/>
          </p15:clr>
        </p15:guide>
        <p15:guide id="2" pos="380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2830"/>
    <a:srgbClr val="682930"/>
    <a:srgbClr val="39111F"/>
    <a:srgbClr val="63242E"/>
    <a:srgbClr val="A8292E"/>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showGuides="1">
      <p:cViewPr varScale="1">
        <p:scale>
          <a:sx n="84" d="100"/>
          <a:sy n="84" d="100"/>
        </p:scale>
        <p:origin x="-744" y="-78"/>
      </p:cViewPr>
      <p:guideLst>
        <p:guide orient="horz" pos="2205"/>
        <p:guide pos="380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pPr/>
              <a:t>2019/4/14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defRPr/>
            </a:pPr>
            <a:fld id="{5BCC75BC-847C-4F83-9AE3-DC3F6F592EC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defRPr/>
            </a:pPr>
            <a:fld id="{5BCC75BC-847C-4F83-9AE3-DC3F6F592EC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defRPr/>
            </a:pPr>
            <a:fld id="{5BCC75BC-847C-4F83-9AE3-DC3F6F592EC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defRPr/>
            </a:pPr>
            <a:fld id="{5BCC75BC-847C-4F83-9AE3-DC3F6F592EC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defRPr/>
            </a:pPr>
            <a:fld id="{5BCC75BC-847C-4F83-9AE3-DC3F6F592EC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defRPr/>
            </a:pPr>
            <a:fld id="{5BCC75BC-847C-4F83-9AE3-DC3F6F592EC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defRPr/>
            </a:pPr>
            <a:fld id="{5BCC75BC-847C-4F83-9AE3-DC3F6F592EC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defRPr/>
            </a:pPr>
            <a:fld id="{5BCC75BC-847C-4F83-9AE3-DC3F6F592EC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defRPr/>
            </a:pPr>
            <a:fld id="{5BCC75BC-847C-4F83-9AE3-DC3F6F592EC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defRPr/>
            </a:pPr>
            <a:fld id="{5BCC75BC-847C-4F83-9AE3-DC3F6F592EC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defRPr/>
            </a:pPr>
            <a:fld id="{5BCC75BC-847C-4F83-9AE3-DC3F6F592EC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defRPr/>
            </a:pPr>
            <a:fld id="{5BCC75BC-847C-4F83-9AE3-DC3F6F592EC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defRPr/>
            </a:pPr>
            <a:fld id="{5BCC75BC-847C-4F83-9AE3-DC3F6F592EC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defRPr/>
            </a:pPr>
            <a:fld id="{5BCC75BC-847C-4F83-9AE3-DC3F6F592EC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defRPr/>
            </a:pPr>
            <a:fld id="{5BCC75BC-847C-4F83-9AE3-DC3F6F592EC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defRPr/>
            </a:pPr>
            <a:fld id="{5BCC75BC-847C-4F83-9AE3-DC3F6F592EC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defRPr/>
            </a:pPr>
            <a:fld id="{5BCC75BC-847C-4F83-9AE3-DC3F6F592EC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defRPr/>
            </a:pPr>
            <a:fld id="{5BCC75BC-847C-4F83-9AE3-DC3F6F592EC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B98B7A76-BAF3-4B52-A97C-D72A5EDA6C4A}" type="datetimeFigureOut">
              <a:rPr lang="zh-CN" altLang="en-US" smtClean="0"/>
              <a:pPr/>
              <a:t>2019/4/14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650D6CA-DDB8-43FF-B13F-F834F326685B}"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98B7A76-BAF3-4B52-A97C-D72A5EDA6C4A}" type="datetimeFigureOut">
              <a:rPr lang="zh-CN" altLang="en-US" smtClean="0"/>
              <a:pPr/>
              <a:t>2019/4/14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650D6CA-DDB8-43FF-B13F-F834F326685B}"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98B7A76-BAF3-4B52-A97C-D72A5EDA6C4A}" type="datetimeFigureOut">
              <a:rPr lang="zh-CN" altLang="en-US" smtClean="0"/>
              <a:pPr/>
              <a:t>2019/4/14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650D6CA-DDB8-43FF-B13F-F834F326685B}"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首尾页">
    <p:spTree>
      <p:nvGrpSpPr>
        <p:cNvPr id="1" name=""/>
        <p:cNvGrpSpPr/>
        <p:nvPr/>
      </p:nvGrpSpPr>
      <p:grpSpPr>
        <a:xfrm>
          <a:off x="0" y="0"/>
          <a:ext cx="0" cy="0"/>
          <a:chOff x="0" y="0"/>
          <a:chExt cx="0" cy="0"/>
        </a:xfrm>
      </p:grpSpPr>
      <p:pic>
        <p:nvPicPr>
          <p:cNvPr id="2" name="图片 5"/>
          <p:cNvPicPr>
            <a:picLocks noChangeAspect="1"/>
          </p:cNvPicPr>
          <p:nvPr userDrawn="1"/>
        </p:nvPicPr>
        <p:blipFill rotWithShape="1">
          <a:blip r:embed="rId2" cstate="print"/>
          <a:srcRect b="5557"/>
          <a:stretch>
            <a:fillRect/>
          </a:stretch>
        </p:blipFill>
        <p:spPr>
          <a:xfrm>
            <a:off x="0" y="4394794"/>
            <a:ext cx="12192000" cy="2274521"/>
          </a:xfrm>
          <a:prstGeom prst="rect">
            <a:avLst/>
          </a:prstGeom>
          <a:noFill/>
          <a:ln w="9525">
            <a:noFill/>
          </a:ln>
        </p:spPr>
      </p:pic>
      <p:pic>
        <p:nvPicPr>
          <p:cNvPr id="3" name="图片 5"/>
          <p:cNvPicPr>
            <a:picLocks noChangeAspect="1"/>
          </p:cNvPicPr>
          <p:nvPr userDrawn="1"/>
        </p:nvPicPr>
        <p:blipFill rotWithShape="1">
          <a:blip r:embed="rId2" cstate="print"/>
          <a:srcRect t="89019" b="5557"/>
          <a:stretch>
            <a:fillRect/>
          </a:stretch>
        </p:blipFill>
        <p:spPr>
          <a:xfrm>
            <a:off x="0" y="6727371"/>
            <a:ext cx="12192000" cy="130629"/>
          </a:xfrm>
          <a:prstGeom prst="rect">
            <a:avLst/>
          </a:prstGeom>
          <a:noFill/>
          <a:ln w="9525">
            <a:noFill/>
          </a:ln>
        </p:spPr>
      </p:pic>
      <p:pic>
        <p:nvPicPr>
          <p:cNvPr id="4" name="图片 3"/>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5433170" y="83344"/>
            <a:ext cx="1325659" cy="1345998"/>
          </a:xfrm>
          <a:prstGeom prst="rect">
            <a:avLst/>
          </a:prstGeom>
          <a:effectLst>
            <a:outerShdw blurRad="63500" sx="102000" sy="102000" algn="ctr" rotWithShape="0">
              <a:prstClr val="black">
                <a:alpha val="40000"/>
              </a:prstClr>
            </a:outerShdw>
          </a:effectLst>
        </p:spPr>
      </p:pic>
    </p:spTree>
  </p:cSld>
  <p:clrMapOvr>
    <a:masterClrMapping/>
  </p:clrMapOvr>
  <mc:AlternateContent xmlns:mc="http://schemas.openxmlformats.org/markup-compatibility/2006">
    <mc:Choice xmlns="" xmlns:p14="http://schemas.microsoft.com/office/powerpoint/2010/main" Requires="p14">
      <p:transition spd="slow" p14:dur="1500" advClick="0" advTm="5000">
        <p:random/>
      </p:transition>
    </mc:Choice>
    <mc:Fallback>
      <p:transition spd="slow" advClick="0" advTm="5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正文页">
    <p:spTree>
      <p:nvGrpSpPr>
        <p:cNvPr id="1" name=""/>
        <p:cNvGrpSpPr/>
        <p:nvPr/>
      </p:nvGrpSpPr>
      <p:grpSpPr>
        <a:xfrm>
          <a:off x="0" y="0"/>
          <a:ext cx="0" cy="0"/>
          <a:chOff x="0" y="0"/>
          <a:chExt cx="0" cy="0"/>
        </a:xfrm>
      </p:grpSpPr>
      <p:pic>
        <p:nvPicPr>
          <p:cNvPr id="4" name="图片 5"/>
          <p:cNvPicPr>
            <a:picLocks noChangeAspect="1"/>
          </p:cNvPicPr>
          <p:nvPr userDrawn="1"/>
        </p:nvPicPr>
        <p:blipFill rotWithShape="1">
          <a:blip r:embed="rId2" cstate="print"/>
          <a:srcRect t="89019" b="5557"/>
          <a:stretch>
            <a:fillRect/>
          </a:stretch>
        </p:blipFill>
        <p:spPr>
          <a:xfrm>
            <a:off x="0" y="6727371"/>
            <a:ext cx="12192000" cy="130629"/>
          </a:xfrm>
          <a:prstGeom prst="rect">
            <a:avLst/>
          </a:prstGeom>
          <a:noFill/>
          <a:ln w="9525">
            <a:noFill/>
          </a:ln>
        </p:spPr>
      </p:pic>
      <p:pic>
        <p:nvPicPr>
          <p:cNvPr id="13" name="图片 5"/>
          <p:cNvPicPr>
            <a:picLocks noChangeAspect="1"/>
          </p:cNvPicPr>
          <p:nvPr userDrawn="1"/>
        </p:nvPicPr>
        <p:blipFill rotWithShape="1">
          <a:blip r:embed="rId3" cstate="print"/>
          <a:srcRect t="94443" b="3659"/>
          <a:stretch>
            <a:fillRect/>
          </a:stretch>
        </p:blipFill>
        <p:spPr>
          <a:xfrm>
            <a:off x="0" y="1076124"/>
            <a:ext cx="12192000" cy="45719"/>
          </a:xfrm>
          <a:prstGeom prst="rect">
            <a:avLst/>
          </a:prstGeom>
          <a:noFill/>
          <a:ln w="9525">
            <a:noFill/>
          </a:ln>
        </p:spPr>
      </p:pic>
      <p:pic>
        <p:nvPicPr>
          <p:cNvPr id="14" name="图片 5"/>
          <p:cNvPicPr>
            <a:picLocks noChangeAspect="1"/>
          </p:cNvPicPr>
          <p:nvPr userDrawn="1"/>
        </p:nvPicPr>
        <p:blipFill rotWithShape="1">
          <a:blip r:embed="rId4"/>
          <a:srcRect t="87909" b="7456"/>
          <a:stretch>
            <a:fillRect/>
          </a:stretch>
        </p:blipFill>
        <p:spPr>
          <a:xfrm>
            <a:off x="0" y="288368"/>
            <a:ext cx="12192000" cy="725347"/>
          </a:xfrm>
          <a:prstGeom prst="rect">
            <a:avLst/>
          </a:prstGeom>
          <a:noFill/>
          <a:ln w="9525">
            <a:solidFill>
              <a:schemeClr val="bg1"/>
            </a:solidFill>
          </a:ln>
        </p:spPr>
      </p:pic>
      <p:pic>
        <p:nvPicPr>
          <p:cNvPr id="17" name="图片 5"/>
          <p:cNvPicPr>
            <a:picLocks noChangeAspect="1"/>
          </p:cNvPicPr>
          <p:nvPr userDrawn="1"/>
        </p:nvPicPr>
        <p:blipFill rotWithShape="1">
          <a:blip r:embed="rId3" cstate="print"/>
          <a:srcRect t="94443" b="3659"/>
          <a:stretch>
            <a:fillRect/>
          </a:stretch>
        </p:blipFill>
        <p:spPr>
          <a:xfrm>
            <a:off x="0" y="188585"/>
            <a:ext cx="12192000" cy="45719"/>
          </a:xfrm>
          <a:prstGeom prst="rect">
            <a:avLst/>
          </a:prstGeom>
          <a:noFill/>
          <a:ln w="9525">
            <a:noFill/>
          </a:ln>
        </p:spPr>
      </p:pic>
      <p:pic>
        <p:nvPicPr>
          <p:cNvPr id="15" name="图片 14"/>
          <p:cNvPicPr>
            <a:picLocks noChangeAspect="1"/>
          </p:cNvPicPr>
          <p:nvPr userDrawn="1"/>
        </p:nvPicPr>
        <p:blipFill>
          <a:blip r:embed="rId5" cstate="print">
            <a:extLst>
              <a:ext uri="{28A0092B-C50C-407E-A947-70E740481C1C}">
                <a14:useLocalDpi xmlns="" xmlns:a14="http://schemas.microsoft.com/office/drawing/2010/main" val="0"/>
              </a:ext>
            </a:extLst>
          </a:blip>
          <a:stretch>
            <a:fillRect/>
          </a:stretch>
        </p:blipFill>
        <p:spPr>
          <a:xfrm>
            <a:off x="617443" y="413947"/>
            <a:ext cx="469794" cy="477002"/>
          </a:xfrm>
          <a:prstGeom prst="rect">
            <a:avLst/>
          </a:prstGeom>
          <a:effectLst>
            <a:glow rad="63500">
              <a:schemeClr val="bg1"/>
            </a:glow>
            <a:outerShdw blurRad="63500" sx="102000" sy="102000" algn="ctr" rotWithShape="0">
              <a:prstClr val="black">
                <a:alpha val="40000"/>
              </a:prstClr>
            </a:outerShdw>
          </a:effectLst>
        </p:spPr>
      </p:pic>
      <p:pic>
        <p:nvPicPr>
          <p:cNvPr id="18" name="图片 17"/>
          <p:cNvPicPr>
            <a:picLocks noChangeAspect="1"/>
          </p:cNvPicPr>
          <p:nvPr userDrawn="1"/>
        </p:nvPicPr>
        <p:blipFill>
          <a:blip r:embed="rId5" cstate="print">
            <a:extLst>
              <a:ext uri="{28A0092B-C50C-407E-A947-70E740481C1C}">
                <a14:useLocalDpi xmlns="" xmlns:a14="http://schemas.microsoft.com/office/drawing/2010/main" val="0"/>
              </a:ext>
            </a:extLst>
          </a:blip>
          <a:stretch>
            <a:fillRect/>
          </a:stretch>
        </p:blipFill>
        <p:spPr>
          <a:xfrm>
            <a:off x="11104762" y="411132"/>
            <a:ext cx="469794" cy="477002"/>
          </a:xfrm>
          <a:prstGeom prst="rect">
            <a:avLst/>
          </a:prstGeom>
          <a:effectLst>
            <a:glow rad="63500">
              <a:schemeClr val="bg1"/>
            </a:glow>
            <a:outerShdw blurRad="63500" sx="102000" sy="102000" algn="ctr" rotWithShape="0">
              <a:prstClr val="black">
                <a:alpha val="40000"/>
              </a:prstClr>
            </a:outerShdw>
          </a:effectLst>
        </p:spPr>
      </p:pic>
    </p:spTree>
  </p:cSld>
  <p:clrMapOvr>
    <a:masterClrMapping/>
  </p:clrMapOvr>
  <mc:AlternateContent xmlns:mc="http://schemas.openxmlformats.org/markup-compatibility/2006">
    <mc:Choice xmlns="" xmlns:p14="http://schemas.microsoft.com/office/powerpoint/2010/main" Requires="p14">
      <p:transition spd="slow" p14:dur="1500" advClick="0" advTm="5000">
        <p:random/>
      </p:transition>
    </mc:Choice>
    <mc:Fallback>
      <p:transition spd="slow" advClick="0" advTm="5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98B7A76-BAF3-4B52-A97C-D72A5EDA6C4A}" type="datetimeFigureOut">
              <a:rPr lang="zh-CN" altLang="en-US" smtClean="0"/>
              <a:pPr/>
              <a:t>2019/4/14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650D6CA-DDB8-43FF-B13F-F834F326685B}"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98B7A76-BAF3-4B52-A97C-D72A5EDA6C4A}" type="datetimeFigureOut">
              <a:rPr lang="zh-CN" altLang="en-US" smtClean="0"/>
              <a:pPr/>
              <a:t>2019/4/14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650D6CA-DDB8-43FF-B13F-F834F326685B}"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98B7A76-BAF3-4B52-A97C-D72A5EDA6C4A}" type="datetimeFigureOut">
              <a:rPr lang="zh-CN" altLang="en-US" smtClean="0"/>
              <a:pPr/>
              <a:t>2019/4/14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650D6CA-DDB8-43FF-B13F-F834F326685B}"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98B7A76-BAF3-4B52-A97C-D72A5EDA6C4A}" type="datetimeFigureOut">
              <a:rPr lang="zh-CN" altLang="en-US" smtClean="0"/>
              <a:pPr/>
              <a:t>2019/4/14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650D6CA-DDB8-43FF-B13F-F834F326685B}"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98B7A76-BAF3-4B52-A97C-D72A5EDA6C4A}" type="datetimeFigureOut">
              <a:rPr lang="zh-CN" altLang="en-US" smtClean="0"/>
              <a:pPr/>
              <a:t>2019/4/14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650D6CA-DDB8-43FF-B13F-F834F326685B}"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98B7A76-BAF3-4B52-A97C-D72A5EDA6C4A}" type="datetimeFigureOut">
              <a:rPr lang="zh-CN" altLang="en-US" smtClean="0"/>
              <a:pPr/>
              <a:t>2019/4/14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650D6CA-DDB8-43FF-B13F-F834F326685B}"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98B7A76-BAF3-4B52-A97C-D72A5EDA6C4A}" type="datetimeFigureOut">
              <a:rPr lang="zh-CN" altLang="en-US" smtClean="0"/>
              <a:pPr/>
              <a:t>2019/4/14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650D6CA-DDB8-43FF-B13F-F834F326685B}"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98B7A76-BAF3-4B52-A97C-D72A5EDA6C4A}" type="datetimeFigureOut">
              <a:rPr lang="zh-CN" altLang="en-US" smtClean="0"/>
              <a:pPr/>
              <a:t>2019/4/14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650D6CA-DDB8-43FF-B13F-F834F326685B}"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8B7A76-BAF3-4B52-A97C-D72A5EDA6C4A}" type="datetimeFigureOut">
              <a:rPr lang="zh-CN" altLang="en-US" smtClean="0"/>
              <a:pPr/>
              <a:t>2019/4/14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50D6CA-DDB8-43FF-B13F-F834F326685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media" Target="../media/media1.mp3"/></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8.xml"/><Relationship Id="rId7"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media" Target="../media/media1.mp3"/></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党建辉煌">
            <a:hlinkClick r:id="" action="ppaction://media"/>
          </p:cNvPr>
          <p:cNvPicPr>
            <a:picLocks noChangeAspect="1"/>
          </p:cNvPicPr>
          <p:nvPr>
            <a:videoFile r:link="rId1"/>
            <p:extLst>
              <p:ext uri="{DAA4B4D4-6D71-4841-9C94-3DE7FCFB9230}">
                <p14:media xmlns="" xmlns:p14="http://schemas.microsoft.com/office/powerpoint/2010/main" r:embed="rId4"/>
              </p:ext>
            </p:extLst>
          </p:nvPr>
        </p:nvPicPr>
        <p:blipFill>
          <a:blip r:embed="rId5" cstate="print"/>
          <a:stretch>
            <a:fillRect/>
          </a:stretch>
        </p:blipFill>
        <p:spPr>
          <a:xfrm>
            <a:off x="-609601" y="0"/>
            <a:ext cx="609601" cy="609600"/>
          </a:xfrm>
          <a:prstGeom prst="rect">
            <a:avLst/>
          </a:prstGeom>
        </p:spPr>
      </p:pic>
      <p:sp>
        <p:nvSpPr>
          <p:cNvPr id="8" name="文本框 7"/>
          <p:cNvSpPr txBox="1"/>
          <p:nvPr/>
        </p:nvSpPr>
        <p:spPr>
          <a:xfrm>
            <a:off x="759269" y="1875098"/>
            <a:ext cx="1464560" cy="769441"/>
          </a:xfrm>
          <a:prstGeom prst="rect">
            <a:avLst/>
          </a:prstGeom>
          <a:noFill/>
        </p:spPr>
        <p:txBody>
          <a:bodyPr wrap="square" rtlCol="0">
            <a:spAutoFit/>
          </a:bodyPr>
          <a:lstStyle/>
          <a:p>
            <a:r>
              <a:rPr lang="zh-CN" altLang="en-US" sz="4400" b="1" dirty="0">
                <a:latin typeface="微软雅黑" panose="020B0503020204020204" pitchFamily="34" charset="-122"/>
                <a:ea typeface="微软雅黑" panose="020B0503020204020204" pitchFamily="34" charset="-122"/>
              </a:rPr>
              <a:t>开展</a:t>
            </a:r>
          </a:p>
        </p:txBody>
      </p:sp>
      <p:sp>
        <p:nvSpPr>
          <p:cNvPr id="9" name="文本框 8"/>
          <p:cNvSpPr txBox="1"/>
          <p:nvPr/>
        </p:nvSpPr>
        <p:spPr>
          <a:xfrm>
            <a:off x="6017860" y="1977039"/>
            <a:ext cx="2052785" cy="769441"/>
          </a:xfrm>
          <a:prstGeom prst="rect">
            <a:avLst/>
          </a:prstGeom>
          <a:noFill/>
        </p:spPr>
        <p:txBody>
          <a:bodyPr wrap="square" rtlCol="0">
            <a:spAutoFit/>
          </a:bodyPr>
          <a:lstStyle/>
          <a:p>
            <a:r>
              <a:rPr lang="zh-CN" altLang="en-US" sz="4400" b="1">
                <a:latin typeface="微软雅黑" panose="020B0503020204020204" pitchFamily="34" charset="-122"/>
                <a:ea typeface="微软雅黑" panose="020B0503020204020204" pitchFamily="34" charset="-122"/>
              </a:rPr>
              <a:t>攻坚战</a:t>
            </a:r>
          </a:p>
        </p:txBody>
      </p:sp>
      <p:sp>
        <p:nvSpPr>
          <p:cNvPr id="10" name="文本框 9"/>
          <p:cNvSpPr txBox="1"/>
          <p:nvPr/>
        </p:nvSpPr>
        <p:spPr>
          <a:xfrm>
            <a:off x="1952169" y="1670241"/>
            <a:ext cx="4143831" cy="1107996"/>
          </a:xfrm>
          <a:prstGeom prst="rect">
            <a:avLst/>
          </a:prstGeom>
          <a:noFill/>
        </p:spPr>
        <p:txBody>
          <a:bodyPr wrap="square" rtlCol="0">
            <a:spAutoFit/>
          </a:bodyPr>
          <a:lstStyle/>
          <a:p>
            <a:pPr algn="dist"/>
            <a:r>
              <a:rPr lang="zh-CN" altLang="en-US" sz="6600" b="1">
                <a:latin typeface="默陌山魂手迹" panose="02000603000000000000" pitchFamily="2" charset="-122"/>
                <a:ea typeface="默陌山魂手迹" panose="02000603000000000000" pitchFamily="2" charset="-122"/>
              </a:rPr>
              <a:t>扫黑除恶</a:t>
            </a:r>
          </a:p>
        </p:txBody>
      </p:sp>
      <p:sp>
        <p:nvSpPr>
          <p:cNvPr id="11" name="文本框 10"/>
          <p:cNvSpPr txBox="1"/>
          <p:nvPr/>
        </p:nvSpPr>
        <p:spPr>
          <a:xfrm>
            <a:off x="7288900" y="1632049"/>
            <a:ext cx="4837850" cy="1200329"/>
          </a:xfrm>
          <a:prstGeom prst="rect">
            <a:avLst/>
          </a:prstGeom>
          <a:noFill/>
        </p:spPr>
        <p:txBody>
          <a:bodyPr wrap="square" rtlCol="0">
            <a:spAutoFit/>
          </a:bodyPr>
          <a:lstStyle/>
          <a:p>
            <a:pPr algn="ctr"/>
            <a:r>
              <a:rPr lang="zh-CN" altLang="en-US" sz="7200" b="1">
                <a:latin typeface="默陌山魂手迹" panose="02000603000000000000" pitchFamily="2" charset="-122"/>
                <a:ea typeface="默陌山魂手迹" panose="02000603000000000000" pitchFamily="2" charset="-122"/>
              </a:rPr>
              <a:t>专项斗争</a:t>
            </a:r>
          </a:p>
        </p:txBody>
      </p:sp>
      <p:sp>
        <p:nvSpPr>
          <p:cNvPr id="14" name="文本框 13"/>
          <p:cNvSpPr txBox="1"/>
          <p:nvPr/>
        </p:nvSpPr>
        <p:spPr>
          <a:xfrm>
            <a:off x="3427766" y="3599913"/>
            <a:ext cx="5328755" cy="369332"/>
          </a:xfrm>
          <a:prstGeom prst="rect">
            <a:avLst/>
          </a:prstGeom>
          <a:noFill/>
        </p:spPr>
        <p:txBody>
          <a:bodyPr wrap="square" rtlCol="0">
            <a:spAutoFit/>
          </a:bodyPr>
          <a:lstStyle/>
          <a:p>
            <a:pPr algn="ctr"/>
            <a:r>
              <a:rPr lang="zh-CN" altLang="en-US"/>
              <a:t>开展扫黑除恶专项斗争，创造安全稳定的社会环境</a:t>
            </a:r>
          </a:p>
        </p:txBody>
      </p:sp>
      <p:cxnSp>
        <p:nvCxnSpPr>
          <p:cNvPr id="16" name="直接连接符 15"/>
          <p:cNvCxnSpPr/>
          <p:nvPr/>
        </p:nvCxnSpPr>
        <p:spPr>
          <a:xfrm>
            <a:off x="3133126" y="3777277"/>
            <a:ext cx="35052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8684383" y="3777277"/>
            <a:ext cx="35052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26" name="组合 25"/>
          <p:cNvGrpSpPr/>
          <p:nvPr/>
        </p:nvGrpSpPr>
        <p:grpSpPr>
          <a:xfrm>
            <a:off x="4203244" y="3025046"/>
            <a:ext cx="3753638" cy="336024"/>
            <a:chOff x="4635697" y="2901710"/>
            <a:chExt cx="2888732" cy="258599"/>
          </a:xfrm>
        </p:grpSpPr>
        <p:sp>
          <p:nvSpPr>
            <p:cNvPr id="12" name="矩形 11"/>
            <p:cNvSpPr/>
            <p:nvPr/>
          </p:nvSpPr>
          <p:spPr>
            <a:xfrm rot="2699020">
              <a:off x="4635697" y="2913514"/>
              <a:ext cx="246795" cy="246795"/>
            </a:xfrm>
            <a:prstGeom prst="rect">
              <a:avLst/>
            </a:prstGeom>
            <a:solidFill>
              <a:srgbClr val="A82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rot="2699020">
              <a:off x="4994796" y="2913513"/>
              <a:ext cx="246795" cy="246795"/>
            </a:xfrm>
            <a:prstGeom prst="rect">
              <a:avLst/>
            </a:prstGeom>
            <a:solidFill>
              <a:srgbClr val="A82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rot="2699020">
              <a:off x="5353895" y="2907613"/>
              <a:ext cx="246795" cy="246795"/>
            </a:xfrm>
            <a:prstGeom prst="rect">
              <a:avLst/>
            </a:prstGeom>
            <a:solidFill>
              <a:srgbClr val="A82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rot="2699020">
              <a:off x="5712994" y="2907612"/>
              <a:ext cx="246795" cy="246795"/>
            </a:xfrm>
            <a:prstGeom prst="rect">
              <a:avLst/>
            </a:prstGeom>
            <a:solidFill>
              <a:srgbClr val="A82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rot="2699020">
              <a:off x="6200337" y="2907612"/>
              <a:ext cx="246795" cy="246795"/>
            </a:xfrm>
            <a:prstGeom prst="rect">
              <a:avLst/>
            </a:prstGeom>
            <a:solidFill>
              <a:srgbClr val="A82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rot="2699020">
              <a:off x="6559436" y="2907611"/>
              <a:ext cx="246795" cy="246795"/>
            </a:xfrm>
            <a:prstGeom prst="rect">
              <a:avLst/>
            </a:prstGeom>
            <a:solidFill>
              <a:srgbClr val="A82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rot="2699020">
              <a:off x="6918535" y="2901711"/>
              <a:ext cx="246795" cy="246795"/>
            </a:xfrm>
            <a:prstGeom prst="rect">
              <a:avLst/>
            </a:prstGeom>
            <a:solidFill>
              <a:srgbClr val="A82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rot="2699020">
              <a:off x="7277634" y="2901710"/>
              <a:ext cx="246795" cy="246795"/>
            </a:xfrm>
            <a:prstGeom prst="rect">
              <a:avLst/>
            </a:prstGeom>
            <a:solidFill>
              <a:srgbClr val="A82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文本框 26"/>
          <p:cNvSpPr txBox="1"/>
          <p:nvPr/>
        </p:nvSpPr>
        <p:spPr>
          <a:xfrm>
            <a:off x="4120571" y="3004816"/>
            <a:ext cx="466616" cy="369332"/>
          </a:xfrm>
          <a:prstGeom prst="rect">
            <a:avLst/>
          </a:prstGeom>
          <a:noFill/>
        </p:spPr>
        <p:txBody>
          <a:bodyPr wrap="square" rtlCol="0">
            <a:spAutoFit/>
          </a:bodyPr>
          <a:lstStyle/>
          <a:p>
            <a:pPr algn="ctr"/>
            <a:r>
              <a:rPr lang="zh-CN" altLang="en-US">
                <a:solidFill>
                  <a:schemeClr val="bg1"/>
                </a:solidFill>
              </a:rPr>
              <a:t>牢</a:t>
            </a:r>
          </a:p>
        </p:txBody>
      </p:sp>
      <p:sp>
        <p:nvSpPr>
          <p:cNvPr id="28" name="文本框 27"/>
          <p:cNvSpPr txBox="1"/>
          <p:nvPr/>
        </p:nvSpPr>
        <p:spPr>
          <a:xfrm>
            <a:off x="4590347" y="3017193"/>
            <a:ext cx="466616" cy="369332"/>
          </a:xfrm>
          <a:prstGeom prst="rect">
            <a:avLst/>
          </a:prstGeom>
          <a:noFill/>
        </p:spPr>
        <p:txBody>
          <a:bodyPr wrap="square" rtlCol="0">
            <a:spAutoFit/>
          </a:bodyPr>
          <a:lstStyle/>
          <a:p>
            <a:pPr algn="ctr"/>
            <a:r>
              <a:rPr lang="zh-CN" altLang="en-US">
                <a:solidFill>
                  <a:schemeClr val="bg1"/>
                </a:solidFill>
              </a:rPr>
              <a:t>记</a:t>
            </a:r>
          </a:p>
        </p:txBody>
      </p:sp>
      <p:sp>
        <p:nvSpPr>
          <p:cNvPr id="29" name="文本框 28"/>
          <p:cNvSpPr txBox="1"/>
          <p:nvPr/>
        </p:nvSpPr>
        <p:spPr>
          <a:xfrm>
            <a:off x="5056963" y="3008391"/>
            <a:ext cx="466616" cy="369332"/>
          </a:xfrm>
          <a:prstGeom prst="rect">
            <a:avLst/>
          </a:prstGeom>
          <a:noFill/>
        </p:spPr>
        <p:txBody>
          <a:bodyPr wrap="square" rtlCol="0">
            <a:spAutoFit/>
          </a:bodyPr>
          <a:lstStyle/>
          <a:p>
            <a:pPr algn="ctr"/>
            <a:r>
              <a:rPr lang="zh-CN" altLang="en-US">
                <a:solidFill>
                  <a:schemeClr val="bg1"/>
                </a:solidFill>
              </a:rPr>
              <a:t>使</a:t>
            </a:r>
          </a:p>
        </p:txBody>
      </p:sp>
      <p:sp>
        <p:nvSpPr>
          <p:cNvPr id="30" name="文本框 29"/>
          <p:cNvSpPr txBox="1"/>
          <p:nvPr/>
        </p:nvSpPr>
        <p:spPr>
          <a:xfrm>
            <a:off x="5523579" y="3000723"/>
            <a:ext cx="466616" cy="369332"/>
          </a:xfrm>
          <a:prstGeom prst="rect">
            <a:avLst/>
          </a:prstGeom>
          <a:noFill/>
        </p:spPr>
        <p:txBody>
          <a:bodyPr wrap="square" rtlCol="0">
            <a:spAutoFit/>
          </a:bodyPr>
          <a:lstStyle/>
          <a:p>
            <a:pPr algn="ctr"/>
            <a:r>
              <a:rPr lang="zh-CN" altLang="en-US">
                <a:solidFill>
                  <a:schemeClr val="bg1"/>
                </a:solidFill>
              </a:rPr>
              <a:t>命</a:t>
            </a:r>
          </a:p>
        </p:txBody>
      </p:sp>
      <p:sp>
        <p:nvSpPr>
          <p:cNvPr id="31" name="文本框 30"/>
          <p:cNvSpPr txBox="1"/>
          <p:nvPr/>
        </p:nvSpPr>
        <p:spPr>
          <a:xfrm>
            <a:off x="6157738" y="2992307"/>
            <a:ext cx="466616" cy="369332"/>
          </a:xfrm>
          <a:prstGeom prst="rect">
            <a:avLst/>
          </a:prstGeom>
          <a:noFill/>
        </p:spPr>
        <p:txBody>
          <a:bodyPr wrap="square" rtlCol="0">
            <a:spAutoFit/>
          </a:bodyPr>
          <a:lstStyle/>
          <a:p>
            <a:pPr algn="ctr"/>
            <a:r>
              <a:rPr lang="zh-CN" altLang="en-US">
                <a:solidFill>
                  <a:schemeClr val="bg1"/>
                </a:solidFill>
              </a:rPr>
              <a:t>不</a:t>
            </a:r>
          </a:p>
        </p:txBody>
      </p:sp>
      <p:sp>
        <p:nvSpPr>
          <p:cNvPr id="32" name="文本框 31"/>
          <p:cNvSpPr txBox="1"/>
          <p:nvPr/>
        </p:nvSpPr>
        <p:spPr>
          <a:xfrm>
            <a:off x="6623451" y="2987301"/>
            <a:ext cx="466616" cy="369332"/>
          </a:xfrm>
          <a:prstGeom prst="rect">
            <a:avLst/>
          </a:prstGeom>
          <a:noFill/>
        </p:spPr>
        <p:txBody>
          <a:bodyPr wrap="square" rtlCol="0">
            <a:spAutoFit/>
          </a:bodyPr>
          <a:lstStyle/>
          <a:p>
            <a:pPr algn="ctr"/>
            <a:r>
              <a:rPr lang="zh-CN" altLang="en-US">
                <a:solidFill>
                  <a:schemeClr val="bg1"/>
                </a:solidFill>
              </a:rPr>
              <a:t>忘</a:t>
            </a:r>
          </a:p>
        </p:txBody>
      </p:sp>
      <p:sp>
        <p:nvSpPr>
          <p:cNvPr id="33" name="文本框 32"/>
          <p:cNvSpPr txBox="1"/>
          <p:nvPr/>
        </p:nvSpPr>
        <p:spPr>
          <a:xfrm>
            <a:off x="7090067" y="2987301"/>
            <a:ext cx="466616" cy="369332"/>
          </a:xfrm>
          <a:prstGeom prst="rect">
            <a:avLst/>
          </a:prstGeom>
          <a:noFill/>
        </p:spPr>
        <p:txBody>
          <a:bodyPr wrap="square" rtlCol="0">
            <a:spAutoFit/>
          </a:bodyPr>
          <a:lstStyle/>
          <a:p>
            <a:pPr algn="ctr"/>
            <a:r>
              <a:rPr lang="zh-CN" altLang="en-US">
                <a:solidFill>
                  <a:schemeClr val="bg1"/>
                </a:solidFill>
              </a:rPr>
              <a:t>初</a:t>
            </a:r>
          </a:p>
        </p:txBody>
      </p:sp>
      <p:sp>
        <p:nvSpPr>
          <p:cNvPr id="34" name="文本框 33"/>
          <p:cNvSpPr txBox="1"/>
          <p:nvPr/>
        </p:nvSpPr>
        <p:spPr>
          <a:xfrm>
            <a:off x="7563230" y="2973966"/>
            <a:ext cx="466616" cy="369332"/>
          </a:xfrm>
          <a:prstGeom prst="rect">
            <a:avLst/>
          </a:prstGeom>
          <a:noFill/>
        </p:spPr>
        <p:txBody>
          <a:bodyPr wrap="square" rtlCol="0">
            <a:spAutoFit/>
          </a:bodyPr>
          <a:lstStyle/>
          <a:p>
            <a:pPr algn="ctr"/>
            <a:r>
              <a:rPr lang="zh-CN" altLang="en-US">
                <a:solidFill>
                  <a:schemeClr val="bg1"/>
                </a:solidFill>
              </a:rPr>
              <a:t>心</a:t>
            </a:r>
          </a:p>
        </p:txBody>
      </p:sp>
      <p:grpSp>
        <p:nvGrpSpPr>
          <p:cNvPr id="35" name="组合 34"/>
          <p:cNvGrpSpPr/>
          <p:nvPr/>
        </p:nvGrpSpPr>
        <p:grpSpPr>
          <a:xfrm>
            <a:off x="5384617" y="978848"/>
            <a:ext cx="1211155" cy="620508"/>
            <a:chOff x="5365825" y="1585663"/>
            <a:chExt cx="1211155" cy="620508"/>
          </a:xfrm>
        </p:grpSpPr>
        <p:pic>
          <p:nvPicPr>
            <p:cNvPr id="36" name="图片 35"/>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5838654" y="1927122"/>
              <a:ext cx="514691" cy="279049"/>
            </a:xfrm>
            <a:prstGeom prst="rect">
              <a:avLst/>
            </a:prstGeom>
          </p:spPr>
        </p:pic>
        <p:pic>
          <p:nvPicPr>
            <p:cNvPr id="37" name="图片 36"/>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6347539" y="1691082"/>
              <a:ext cx="229441" cy="198435"/>
            </a:xfrm>
            <a:prstGeom prst="rect">
              <a:avLst/>
            </a:prstGeom>
          </p:spPr>
        </p:pic>
        <p:pic>
          <p:nvPicPr>
            <p:cNvPr id="38" name="图片 37"/>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5365825" y="1585663"/>
              <a:ext cx="328658" cy="210837"/>
            </a:xfrm>
            <a:prstGeom prst="rect">
              <a:avLst/>
            </a:prstGeom>
          </p:spPr>
        </p:pic>
      </p:grpSp>
    </p:spTree>
  </p:cSld>
  <p:clrMapOvr>
    <a:masterClrMapping/>
  </p:clrMapOvr>
  <mc:AlternateContent xmlns:mc="http://schemas.openxmlformats.org/markup-compatibility/2006">
    <mc:Choice xmlns="" xmlns:p14="http://schemas.microsoft.com/office/powerpoint/2010/main" Requires="p14">
      <p:transition spd="slow" p14:dur="1500" advClick="0" advTm="5000">
        <p:random/>
      </p:transition>
    </mc:Choice>
    <mc:Fallback>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7" repeatCount="indefinite" fill="hold" display="0">
                  <p:stCondLst>
                    <p:cond delay="indefinite"/>
                  </p:stCondLst>
                  <p:endCondLst>
                    <p:cond evt="onStopAudio" delay="0">
                      <p:tgtEl>
                        <p:sldTgt/>
                      </p:tgtEl>
                    </p:cond>
                  </p:end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640114" y="2736335"/>
            <a:ext cx="8911772" cy="829945"/>
          </a:xfrm>
          <a:prstGeom prst="rect">
            <a:avLst/>
          </a:prstGeom>
        </p:spPr>
        <p:txBody>
          <a:bodyPr wrap="square">
            <a:spAutoFit/>
          </a:bodyPr>
          <a:lstStyle/>
          <a:p>
            <a:pPr algn="ctr"/>
            <a:r>
              <a:rPr lang="zh-CN" altLang="en-US" sz="4800" b="1">
                <a:solidFill>
                  <a:srgbClr val="63242E"/>
                </a:solidFill>
                <a:latin typeface="微软雅黑" panose="020B0503020204020204" pitchFamily="82" charset="2"/>
                <a:ea typeface="微软雅黑" panose="020B0503020204020204" pitchFamily="82" charset="2"/>
                <a:sym typeface="+mn-ea"/>
              </a:rPr>
              <a:t>扫黑的时长与意义</a:t>
            </a:r>
            <a:endParaRPr lang="zh-CN" altLang="en-US" sz="4800" b="1" dirty="0">
              <a:ln>
                <a:solidFill>
                  <a:schemeClr val="bg1"/>
                </a:solidFill>
              </a:ln>
              <a:solidFill>
                <a:srgbClr val="C00000"/>
              </a:solidFill>
              <a:effectLst>
                <a:outerShdw blurRad="38100" dist="38100" dir="2700000" algn="tl">
                  <a:srgbClr val="000000">
                    <a:alpha val="43137"/>
                  </a:srgbClr>
                </a:outerShdw>
              </a:effectLst>
              <a:latin typeface="+mj-ea"/>
              <a:ea typeface="+mj-ea"/>
            </a:endParaRPr>
          </a:p>
        </p:txBody>
      </p:sp>
      <p:sp>
        <p:nvSpPr>
          <p:cNvPr id="13" name="矩形 12"/>
          <p:cNvSpPr/>
          <p:nvPr/>
        </p:nvSpPr>
        <p:spPr>
          <a:xfrm>
            <a:off x="3904342" y="2151560"/>
            <a:ext cx="4383314" cy="583565"/>
          </a:xfrm>
          <a:prstGeom prst="rect">
            <a:avLst/>
          </a:prstGeom>
        </p:spPr>
        <p:txBody>
          <a:bodyPr wrap="square">
            <a:spAutoFit/>
          </a:bodyPr>
          <a:lstStyle/>
          <a:p>
            <a:pPr algn="ctr"/>
            <a:r>
              <a:rPr lang="zh-CN" altLang="en-US" sz="3200" dirty="0">
                <a:solidFill>
                  <a:srgbClr val="C00000"/>
                </a:solidFill>
                <a:latin typeface="+mj-ea"/>
                <a:ea typeface="+mj-ea"/>
              </a:rPr>
              <a:t>第四部分</a:t>
            </a:r>
          </a:p>
        </p:txBody>
      </p:sp>
    </p:spTree>
  </p:cSld>
  <p:clrMapOvr>
    <a:masterClrMapping/>
  </p:clrMapOvr>
  <mc:AlternateContent xmlns:mc="http://schemas.openxmlformats.org/markup-compatibility/2006">
    <mc:Choice xmlns=""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2994990" y="381864"/>
            <a:ext cx="6202020" cy="521970"/>
          </a:xfrm>
          <a:prstGeom prst="rect">
            <a:avLst/>
          </a:prstGeom>
        </p:spPr>
        <p:txBody>
          <a:bodyPr wrap="square">
            <a:spAutoFit/>
          </a:bodyPr>
          <a:lstStyle/>
          <a:p>
            <a:pPr algn="ctr"/>
            <a:r>
              <a:rPr lang="zh-CN" altLang="en-US" sz="2800" b="1">
                <a:solidFill>
                  <a:schemeClr val="bg2"/>
                </a:solidFill>
                <a:latin typeface="微软雅黑" panose="020B0503020204020204" pitchFamily="82" charset="2"/>
                <a:ea typeface="微软雅黑" panose="020B0503020204020204" pitchFamily="82" charset="2"/>
                <a:sym typeface="+mn-ea"/>
              </a:rPr>
              <a:t>扫黑的时长与意义</a:t>
            </a:r>
            <a:endParaRPr lang="zh-CN" altLang="en-US" sz="2800" b="1" dirty="0">
              <a:solidFill>
                <a:schemeClr val="bg2"/>
              </a:solidFill>
              <a:effectLst>
                <a:outerShdw blurRad="38100" dist="38100" dir="2700000" algn="tl">
                  <a:srgbClr val="000000">
                    <a:alpha val="43137"/>
                  </a:srgbClr>
                </a:outerShdw>
              </a:effectLst>
              <a:latin typeface="微软雅黑" panose="020B0503020204020204" pitchFamily="82" charset="2"/>
              <a:ea typeface="微软雅黑" panose="020B0503020204020204" pitchFamily="82" charset="2"/>
              <a:sym typeface="+mn-ea"/>
            </a:endParaRPr>
          </a:p>
        </p:txBody>
      </p:sp>
      <p:sp>
        <p:nvSpPr>
          <p:cNvPr id="48" name="矩形 47"/>
          <p:cNvSpPr/>
          <p:nvPr/>
        </p:nvSpPr>
        <p:spPr>
          <a:xfrm>
            <a:off x="5621066" y="1739912"/>
            <a:ext cx="3860955" cy="425898"/>
          </a:xfrm>
          <a:prstGeom prst="rect">
            <a:avLst/>
          </a:prstGeom>
          <a:solidFill>
            <a:srgbClr val="632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a:off x="5514966" y="1645385"/>
            <a:ext cx="3860955" cy="425898"/>
          </a:xfrm>
          <a:prstGeom prst="rect">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5527674" y="1662434"/>
            <a:ext cx="3903633" cy="369332"/>
          </a:xfrm>
          <a:prstGeom prst="rect">
            <a:avLst/>
          </a:prstGeom>
        </p:spPr>
        <p:txBody>
          <a:bodyPr wrap="none">
            <a:spAutoFit/>
          </a:bodyPr>
          <a:lstStyle/>
          <a:p>
            <a:r>
              <a:rPr lang="zh-CN" altLang="en-US">
                <a:latin typeface="微软雅黑" panose="020B0503020204020204" pitchFamily="34" charset="-122"/>
                <a:ea typeface="微软雅黑" panose="020B0503020204020204" pitchFamily="34" charset="-122"/>
              </a:rPr>
              <a:t>这次开展扫黑除恶专项斗争多长时间</a:t>
            </a:r>
          </a:p>
        </p:txBody>
      </p:sp>
      <p:sp>
        <p:nvSpPr>
          <p:cNvPr id="51" name="矩形 50"/>
          <p:cNvSpPr/>
          <p:nvPr/>
        </p:nvSpPr>
        <p:spPr>
          <a:xfrm>
            <a:off x="5514966" y="2326559"/>
            <a:ext cx="5712106" cy="830997"/>
          </a:xfrm>
          <a:prstGeom prst="rect">
            <a:avLst/>
          </a:prstGeom>
        </p:spPr>
        <p:txBody>
          <a:bodyPr wrap="square">
            <a:spAutoFit/>
          </a:bodyPr>
          <a:lstStyle/>
          <a:p>
            <a:pPr>
              <a:lnSpc>
                <a:spcPct val="150000"/>
              </a:lnSpc>
            </a:pPr>
            <a:r>
              <a:rPr lang="zh-CN" altLang="en-US" sz="1600">
                <a:solidFill>
                  <a:srgbClr val="222222"/>
                </a:solidFill>
                <a:latin typeface="微软雅黑" panose="020B0503020204020204" pitchFamily="34" charset="-122"/>
                <a:ea typeface="微软雅黑" panose="020B0503020204020204" pitchFamily="34" charset="-122"/>
              </a:rPr>
              <a:t>这次全国开展的扫黑除恶专项斗争是党中央作出的重大决策部署，自</a:t>
            </a:r>
            <a:r>
              <a:rPr lang="en-US" altLang="zh-CN" sz="1600">
                <a:solidFill>
                  <a:srgbClr val="222222"/>
                </a:solidFill>
                <a:latin typeface="微软雅黑" panose="020B0503020204020204" pitchFamily="34" charset="-122"/>
                <a:ea typeface="微软雅黑" panose="020B0503020204020204" pitchFamily="34" charset="-122"/>
              </a:rPr>
              <a:t>2018</a:t>
            </a:r>
            <a:r>
              <a:rPr lang="zh-CN" altLang="en-US" sz="1600">
                <a:solidFill>
                  <a:srgbClr val="222222"/>
                </a:solidFill>
                <a:latin typeface="微软雅黑" panose="020B0503020204020204" pitchFamily="34" charset="-122"/>
                <a:ea typeface="微软雅黑" panose="020B0503020204020204" pitchFamily="34" charset="-122"/>
              </a:rPr>
              <a:t>年初开始，至</a:t>
            </a:r>
            <a:r>
              <a:rPr lang="en-US" altLang="zh-CN" sz="1600">
                <a:solidFill>
                  <a:srgbClr val="222222"/>
                </a:solidFill>
                <a:latin typeface="微软雅黑" panose="020B0503020204020204" pitchFamily="34" charset="-122"/>
                <a:ea typeface="微软雅黑" panose="020B0503020204020204" pitchFamily="34" charset="-122"/>
              </a:rPr>
              <a:t>2020</a:t>
            </a:r>
            <a:r>
              <a:rPr lang="zh-CN" altLang="en-US" sz="1600">
                <a:solidFill>
                  <a:srgbClr val="222222"/>
                </a:solidFill>
                <a:latin typeface="微软雅黑" panose="020B0503020204020204" pitchFamily="34" charset="-122"/>
                <a:ea typeface="微软雅黑" panose="020B0503020204020204" pitchFamily="34" charset="-122"/>
              </a:rPr>
              <a:t>年底结束，为期</a:t>
            </a:r>
            <a:r>
              <a:rPr lang="zh-CN" altLang="en-US" sz="1600" b="1">
                <a:solidFill>
                  <a:srgbClr val="A8292E"/>
                </a:solidFill>
                <a:latin typeface="微软雅黑" panose="020B0503020204020204" pitchFamily="34" charset="-122"/>
                <a:ea typeface="微软雅黑" panose="020B0503020204020204" pitchFamily="34" charset="-122"/>
              </a:rPr>
              <a:t>三年</a:t>
            </a:r>
            <a:r>
              <a:rPr lang="zh-CN" altLang="en-US" sz="1600">
                <a:solidFill>
                  <a:srgbClr val="222222"/>
                </a:solidFill>
                <a:latin typeface="微软雅黑" panose="020B0503020204020204" pitchFamily="34" charset="-122"/>
                <a:ea typeface="微软雅黑" panose="020B0503020204020204" pitchFamily="34" charset="-122"/>
              </a:rPr>
              <a:t>。</a:t>
            </a:r>
            <a:endParaRPr lang="zh-CN" altLang="en-US" sz="1600">
              <a:latin typeface="微软雅黑" panose="020B0503020204020204" pitchFamily="34" charset="-122"/>
              <a:ea typeface="微软雅黑" panose="020B0503020204020204" pitchFamily="34" charset="-122"/>
            </a:endParaRPr>
          </a:p>
        </p:txBody>
      </p:sp>
      <p:sp>
        <p:nvSpPr>
          <p:cNvPr id="52" name="矩形 51"/>
          <p:cNvSpPr/>
          <p:nvPr/>
        </p:nvSpPr>
        <p:spPr>
          <a:xfrm>
            <a:off x="5553212" y="3956490"/>
            <a:ext cx="3860955" cy="425898"/>
          </a:xfrm>
          <a:prstGeom prst="rect">
            <a:avLst/>
          </a:prstGeom>
          <a:solidFill>
            <a:srgbClr val="632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p:cNvSpPr/>
          <p:nvPr/>
        </p:nvSpPr>
        <p:spPr>
          <a:xfrm>
            <a:off x="5447112" y="3861963"/>
            <a:ext cx="3860955" cy="425898"/>
          </a:xfrm>
          <a:prstGeom prst="rect">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p:cNvSpPr/>
          <p:nvPr/>
        </p:nvSpPr>
        <p:spPr>
          <a:xfrm>
            <a:off x="5459820" y="3879012"/>
            <a:ext cx="3903633" cy="369332"/>
          </a:xfrm>
          <a:prstGeom prst="rect">
            <a:avLst/>
          </a:prstGeom>
        </p:spPr>
        <p:txBody>
          <a:bodyPr wrap="none">
            <a:spAutoFit/>
          </a:bodyPr>
          <a:lstStyle/>
          <a:p>
            <a:r>
              <a:rPr lang="zh-CN" altLang="en-US">
                <a:latin typeface="微软雅黑" panose="020B0503020204020204" pitchFamily="34" charset="-122"/>
                <a:ea typeface="微软雅黑" panose="020B0503020204020204" pitchFamily="34" charset="-122"/>
              </a:rPr>
              <a:t>扫黑除恶专项斗争的重大意义是什么</a:t>
            </a:r>
          </a:p>
        </p:txBody>
      </p:sp>
      <p:sp>
        <p:nvSpPr>
          <p:cNvPr id="5" name="矩形 4"/>
          <p:cNvSpPr/>
          <p:nvPr/>
        </p:nvSpPr>
        <p:spPr>
          <a:xfrm>
            <a:off x="5443031" y="4511808"/>
            <a:ext cx="5728895" cy="1569660"/>
          </a:xfrm>
          <a:prstGeom prst="rect">
            <a:avLst/>
          </a:prstGeom>
        </p:spPr>
        <p:txBody>
          <a:bodyPr wrap="square">
            <a:spAutoFit/>
          </a:bodyPr>
          <a:lstStyle/>
          <a:p>
            <a:pPr>
              <a:lnSpc>
                <a:spcPct val="150000"/>
              </a:lnSpc>
            </a:pPr>
            <a:r>
              <a:rPr lang="zh-CN" altLang="en-US" sz="1600">
                <a:solidFill>
                  <a:srgbClr val="222222"/>
                </a:solidFill>
                <a:latin typeface="微软雅黑" panose="020B0503020204020204" pitchFamily="34" charset="-122"/>
                <a:ea typeface="微软雅黑" panose="020B0503020204020204" pitchFamily="34" charset="-122"/>
              </a:rPr>
              <a:t>专项斗争是以习近平同志为核心的党中央作出的重大决策，事关社会大局稳定和国家长治久安，事关人心向背和基层政权巩固，事关进行伟大斗争、建设伟大工程、推进伟大事业、实现伟大梦想（三个“事关”）。</a:t>
            </a:r>
          </a:p>
        </p:txBody>
      </p:sp>
      <p:pic>
        <p:nvPicPr>
          <p:cNvPr id="6" name="图片 5"/>
          <p:cNvPicPr>
            <a:picLocks noChangeAspect="1"/>
          </p:cNvPicPr>
          <p:nvPr/>
        </p:nvPicPr>
        <p:blipFill rotWithShape="1">
          <a:blip r:embed="rId3" cstate="print">
            <a:extLst>
              <a:ext uri="{28A0092B-C50C-407E-A947-70E740481C1C}">
                <a14:useLocalDpi xmlns="" xmlns:a14="http://schemas.microsoft.com/office/drawing/2010/main" val="0"/>
              </a:ext>
            </a:extLst>
          </a:blip>
          <a:srcRect r="10321" b="21684"/>
          <a:stretch>
            <a:fillRect/>
          </a:stretch>
        </p:blipFill>
        <p:spPr>
          <a:xfrm>
            <a:off x="-344170" y="1021715"/>
            <a:ext cx="5748020" cy="5019675"/>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2994990" y="381864"/>
            <a:ext cx="6202020" cy="521970"/>
          </a:xfrm>
          <a:prstGeom prst="rect">
            <a:avLst/>
          </a:prstGeom>
        </p:spPr>
        <p:txBody>
          <a:bodyPr wrap="square">
            <a:spAutoFit/>
          </a:bodyPr>
          <a:lstStyle/>
          <a:p>
            <a:pPr algn="ctr"/>
            <a:r>
              <a:rPr lang="zh-CN" altLang="en-US" sz="2800" b="1">
                <a:solidFill>
                  <a:schemeClr val="bg2"/>
                </a:solidFill>
                <a:latin typeface="微软雅黑" panose="020B0503020204020204" pitchFamily="82" charset="2"/>
                <a:ea typeface="微软雅黑" panose="020B0503020204020204" pitchFamily="82" charset="2"/>
                <a:sym typeface="+mn-ea"/>
              </a:rPr>
              <a:t>扫黑的时长与意义</a:t>
            </a:r>
            <a:endParaRPr lang="zh-CN" altLang="en-US" sz="2800" b="1" dirty="0">
              <a:solidFill>
                <a:schemeClr val="bg2"/>
              </a:solidFill>
              <a:effectLst>
                <a:outerShdw blurRad="38100" dist="38100" dir="2700000" algn="tl">
                  <a:srgbClr val="000000">
                    <a:alpha val="43137"/>
                  </a:srgbClr>
                </a:outerShdw>
              </a:effectLst>
              <a:latin typeface="微软雅黑" panose="020B0503020204020204" pitchFamily="82" charset="2"/>
              <a:ea typeface="微软雅黑" panose="020B0503020204020204" pitchFamily="82" charset="2"/>
              <a:sym typeface="+mn-ea"/>
            </a:endParaRPr>
          </a:p>
        </p:txBody>
      </p:sp>
      <p:sp>
        <p:nvSpPr>
          <p:cNvPr id="14" name="任意多边形 13"/>
          <p:cNvSpPr/>
          <p:nvPr/>
        </p:nvSpPr>
        <p:spPr>
          <a:xfrm>
            <a:off x="1828489" y="4311751"/>
            <a:ext cx="8515090" cy="2546249"/>
          </a:xfrm>
          <a:custGeom>
            <a:avLst/>
            <a:gdLst>
              <a:gd name="connsiteX0" fmla="*/ 4257545 w 8515090"/>
              <a:gd name="connsiteY0" fmla="*/ 0 h 2546249"/>
              <a:gd name="connsiteX1" fmla="*/ 8506054 w 8515090"/>
              <a:gd name="connsiteY1" fmla="*/ 2528607 h 2546249"/>
              <a:gd name="connsiteX2" fmla="*/ 8515090 w 8515090"/>
              <a:gd name="connsiteY2" fmla="*/ 2546249 h 2546249"/>
              <a:gd name="connsiteX3" fmla="*/ 0 w 8515090"/>
              <a:gd name="connsiteY3" fmla="*/ 2546249 h 2546249"/>
              <a:gd name="connsiteX4" fmla="*/ 9036 w 8515090"/>
              <a:gd name="connsiteY4" fmla="*/ 2528607 h 2546249"/>
              <a:gd name="connsiteX5" fmla="*/ 4257545 w 8515090"/>
              <a:gd name="connsiteY5" fmla="*/ 0 h 2546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090" h="2546249">
                <a:moveTo>
                  <a:pt x="4257545" y="0"/>
                </a:moveTo>
                <a:cubicBezTo>
                  <a:pt x="6092108" y="0"/>
                  <a:pt x="7687863" y="1022455"/>
                  <a:pt x="8506054" y="2528607"/>
                </a:cubicBezTo>
                <a:lnTo>
                  <a:pt x="8515090" y="2546249"/>
                </a:lnTo>
                <a:lnTo>
                  <a:pt x="0" y="2546249"/>
                </a:lnTo>
                <a:lnTo>
                  <a:pt x="9036" y="2528607"/>
                </a:lnTo>
                <a:cubicBezTo>
                  <a:pt x="827227" y="1022455"/>
                  <a:pt x="2422983" y="0"/>
                  <a:pt x="4257545" y="0"/>
                </a:cubicBezTo>
                <a:close/>
              </a:path>
            </a:pathLst>
          </a:custGeom>
          <a:solidFill>
            <a:srgbClr val="632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任意多边形 1"/>
          <p:cNvSpPr/>
          <p:nvPr/>
        </p:nvSpPr>
        <p:spPr>
          <a:xfrm>
            <a:off x="1041722" y="3634454"/>
            <a:ext cx="10093123" cy="3223546"/>
          </a:xfrm>
          <a:custGeom>
            <a:avLst/>
            <a:gdLst>
              <a:gd name="connsiteX0" fmla="*/ 4257545 w 8515090"/>
              <a:gd name="connsiteY0" fmla="*/ 0 h 2546249"/>
              <a:gd name="connsiteX1" fmla="*/ 8506054 w 8515090"/>
              <a:gd name="connsiteY1" fmla="*/ 2528607 h 2546249"/>
              <a:gd name="connsiteX2" fmla="*/ 8515090 w 8515090"/>
              <a:gd name="connsiteY2" fmla="*/ 2546249 h 2546249"/>
              <a:gd name="connsiteX3" fmla="*/ 0 w 8515090"/>
              <a:gd name="connsiteY3" fmla="*/ 2546249 h 2546249"/>
              <a:gd name="connsiteX4" fmla="*/ 9036 w 8515090"/>
              <a:gd name="connsiteY4" fmla="*/ 2528607 h 2546249"/>
              <a:gd name="connsiteX5" fmla="*/ 4257545 w 8515090"/>
              <a:gd name="connsiteY5" fmla="*/ 0 h 2546249"/>
              <a:gd name="connsiteX0-1" fmla="*/ 0 w 8592234"/>
              <a:gd name="connsiteY0-2" fmla="*/ 2546249 h 2618477"/>
              <a:gd name="connsiteX1-3" fmla="*/ 9036 w 8592234"/>
              <a:gd name="connsiteY1-4" fmla="*/ 2528607 h 2618477"/>
              <a:gd name="connsiteX2-5" fmla="*/ 4257545 w 8592234"/>
              <a:gd name="connsiteY2-6" fmla="*/ 0 h 2618477"/>
              <a:gd name="connsiteX3-7" fmla="*/ 8506054 w 8592234"/>
              <a:gd name="connsiteY3-8" fmla="*/ 2528607 h 2618477"/>
              <a:gd name="connsiteX4-9" fmla="*/ 8592234 w 8592234"/>
              <a:gd name="connsiteY4-10" fmla="*/ 2618477 h 2618477"/>
              <a:gd name="connsiteX0-11" fmla="*/ 0 w 8515090"/>
              <a:gd name="connsiteY0-12" fmla="*/ 2546249 h 2546249"/>
              <a:gd name="connsiteX1-13" fmla="*/ 9036 w 8515090"/>
              <a:gd name="connsiteY1-14" fmla="*/ 2528607 h 2546249"/>
              <a:gd name="connsiteX2-15" fmla="*/ 4257545 w 8515090"/>
              <a:gd name="connsiteY2-16" fmla="*/ 0 h 2546249"/>
              <a:gd name="connsiteX3-17" fmla="*/ 8506054 w 8515090"/>
              <a:gd name="connsiteY3-18" fmla="*/ 2528607 h 2546249"/>
              <a:gd name="connsiteX4-19" fmla="*/ 8515090 w 8515090"/>
              <a:gd name="connsiteY4-20" fmla="*/ 2534211 h 254624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515090" h="2546249">
                <a:moveTo>
                  <a:pt x="0" y="2546249"/>
                </a:moveTo>
                <a:lnTo>
                  <a:pt x="9036" y="2528607"/>
                </a:lnTo>
                <a:cubicBezTo>
                  <a:pt x="827227" y="1022455"/>
                  <a:pt x="2422983" y="0"/>
                  <a:pt x="4257545" y="0"/>
                </a:cubicBezTo>
                <a:cubicBezTo>
                  <a:pt x="6092108" y="0"/>
                  <a:pt x="7687863" y="1022455"/>
                  <a:pt x="8506054" y="2528607"/>
                </a:cubicBezTo>
                <a:cubicBezTo>
                  <a:pt x="8509066" y="2534488"/>
                  <a:pt x="8515090" y="2534211"/>
                  <a:pt x="8515090" y="2534211"/>
                </a:cubicBezTo>
              </a:path>
            </a:pathLst>
          </a:custGeom>
          <a:noFill/>
          <a:ln>
            <a:solidFill>
              <a:srgbClr val="A82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p:cNvGrpSpPr/>
          <p:nvPr/>
        </p:nvGrpSpPr>
        <p:grpSpPr>
          <a:xfrm>
            <a:off x="3204428" y="4214764"/>
            <a:ext cx="277792" cy="277792"/>
            <a:chOff x="3204428" y="4214764"/>
            <a:chExt cx="277792" cy="277792"/>
          </a:xfrm>
        </p:grpSpPr>
        <p:sp>
          <p:nvSpPr>
            <p:cNvPr id="17" name="椭圆 16"/>
            <p:cNvSpPr/>
            <p:nvPr/>
          </p:nvSpPr>
          <p:spPr>
            <a:xfrm>
              <a:off x="3204428" y="4214764"/>
              <a:ext cx="277792" cy="277792"/>
            </a:xfrm>
            <a:prstGeom prst="ellipse">
              <a:avLst/>
            </a:prstGeom>
            <a:solidFill>
              <a:srgbClr val="A8292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3291840" y="4300102"/>
              <a:ext cx="109804" cy="109804"/>
            </a:xfrm>
            <a:prstGeom prst="ellipse">
              <a:avLst/>
            </a:prstGeom>
            <a:solidFill>
              <a:srgbClr val="A82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 name="组合 18"/>
          <p:cNvGrpSpPr/>
          <p:nvPr/>
        </p:nvGrpSpPr>
        <p:grpSpPr>
          <a:xfrm>
            <a:off x="1203022" y="6179108"/>
            <a:ext cx="277792" cy="277792"/>
            <a:chOff x="3204428" y="4214764"/>
            <a:chExt cx="277792" cy="277792"/>
          </a:xfrm>
        </p:grpSpPr>
        <p:sp>
          <p:nvSpPr>
            <p:cNvPr id="20" name="椭圆 19"/>
            <p:cNvSpPr/>
            <p:nvPr/>
          </p:nvSpPr>
          <p:spPr>
            <a:xfrm>
              <a:off x="3204428" y="4214764"/>
              <a:ext cx="277792" cy="277792"/>
            </a:xfrm>
            <a:prstGeom prst="ellipse">
              <a:avLst/>
            </a:prstGeom>
            <a:solidFill>
              <a:srgbClr val="A8292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3291840" y="4300102"/>
              <a:ext cx="109804" cy="109804"/>
            </a:xfrm>
            <a:prstGeom prst="ellipse">
              <a:avLst/>
            </a:prstGeom>
            <a:solidFill>
              <a:srgbClr val="A82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 name="组合 21"/>
          <p:cNvGrpSpPr/>
          <p:nvPr/>
        </p:nvGrpSpPr>
        <p:grpSpPr>
          <a:xfrm>
            <a:off x="5947138" y="3479154"/>
            <a:ext cx="277792" cy="277792"/>
            <a:chOff x="3204428" y="4214764"/>
            <a:chExt cx="277792" cy="277792"/>
          </a:xfrm>
        </p:grpSpPr>
        <p:sp>
          <p:nvSpPr>
            <p:cNvPr id="23" name="椭圆 22"/>
            <p:cNvSpPr/>
            <p:nvPr/>
          </p:nvSpPr>
          <p:spPr>
            <a:xfrm>
              <a:off x="3204428" y="4214764"/>
              <a:ext cx="277792" cy="277792"/>
            </a:xfrm>
            <a:prstGeom prst="ellipse">
              <a:avLst/>
            </a:prstGeom>
            <a:solidFill>
              <a:srgbClr val="A8292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3291840" y="4300102"/>
              <a:ext cx="109804" cy="109804"/>
            </a:xfrm>
            <a:prstGeom prst="ellipse">
              <a:avLst/>
            </a:prstGeom>
            <a:solidFill>
              <a:srgbClr val="A82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组合 24"/>
          <p:cNvGrpSpPr/>
          <p:nvPr/>
        </p:nvGrpSpPr>
        <p:grpSpPr>
          <a:xfrm>
            <a:off x="8662551" y="4214764"/>
            <a:ext cx="277792" cy="277792"/>
            <a:chOff x="3204428" y="4214764"/>
            <a:chExt cx="277792" cy="277792"/>
          </a:xfrm>
        </p:grpSpPr>
        <p:sp>
          <p:nvSpPr>
            <p:cNvPr id="26" name="椭圆 25"/>
            <p:cNvSpPr/>
            <p:nvPr/>
          </p:nvSpPr>
          <p:spPr>
            <a:xfrm>
              <a:off x="3204428" y="4214764"/>
              <a:ext cx="277792" cy="277792"/>
            </a:xfrm>
            <a:prstGeom prst="ellipse">
              <a:avLst/>
            </a:prstGeom>
            <a:solidFill>
              <a:srgbClr val="A8292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3291840" y="4300102"/>
              <a:ext cx="109804" cy="109804"/>
            </a:xfrm>
            <a:prstGeom prst="ellipse">
              <a:avLst/>
            </a:prstGeom>
            <a:solidFill>
              <a:srgbClr val="A82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p:cNvGrpSpPr/>
          <p:nvPr/>
        </p:nvGrpSpPr>
        <p:grpSpPr>
          <a:xfrm>
            <a:off x="10685539" y="6177203"/>
            <a:ext cx="277792" cy="277792"/>
            <a:chOff x="3204428" y="4214764"/>
            <a:chExt cx="277792" cy="277792"/>
          </a:xfrm>
        </p:grpSpPr>
        <p:sp>
          <p:nvSpPr>
            <p:cNvPr id="29" name="椭圆 28"/>
            <p:cNvSpPr/>
            <p:nvPr/>
          </p:nvSpPr>
          <p:spPr>
            <a:xfrm>
              <a:off x="3204428" y="4214764"/>
              <a:ext cx="277792" cy="277792"/>
            </a:xfrm>
            <a:prstGeom prst="ellipse">
              <a:avLst/>
            </a:prstGeom>
            <a:solidFill>
              <a:srgbClr val="A8292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3291840" y="4300102"/>
              <a:ext cx="109804" cy="109804"/>
            </a:xfrm>
            <a:prstGeom prst="ellipse">
              <a:avLst/>
            </a:prstGeom>
            <a:solidFill>
              <a:srgbClr val="A82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3" name="直接连接符 32"/>
          <p:cNvCxnSpPr/>
          <p:nvPr/>
        </p:nvCxnSpPr>
        <p:spPr>
          <a:xfrm>
            <a:off x="1345728" y="5175885"/>
            <a:ext cx="0" cy="880110"/>
          </a:xfrm>
          <a:prstGeom prst="line">
            <a:avLst/>
          </a:prstGeom>
          <a:ln>
            <a:solidFill>
              <a:srgbClr val="A8292E"/>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3343324" y="3177995"/>
            <a:ext cx="0" cy="880110"/>
          </a:xfrm>
          <a:prstGeom prst="line">
            <a:avLst/>
          </a:prstGeom>
          <a:ln>
            <a:solidFill>
              <a:srgbClr val="A8292E"/>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6086034" y="2446475"/>
            <a:ext cx="0" cy="880110"/>
          </a:xfrm>
          <a:prstGeom prst="line">
            <a:avLst/>
          </a:prstGeom>
          <a:ln>
            <a:solidFill>
              <a:srgbClr val="A8292E"/>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8801447" y="3158129"/>
            <a:ext cx="0" cy="880110"/>
          </a:xfrm>
          <a:prstGeom prst="line">
            <a:avLst/>
          </a:prstGeom>
          <a:ln>
            <a:solidFill>
              <a:srgbClr val="A8292E"/>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0837482" y="5156524"/>
            <a:ext cx="0" cy="880110"/>
          </a:xfrm>
          <a:prstGeom prst="line">
            <a:avLst/>
          </a:prstGeom>
          <a:ln>
            <a:solidFill>
              <a:srgbClr val="A8292E"/>
            </a:solidFill>
          </a:ln>
        </p:spPr>
        <p:style>
          <a:lnRef idx="1">
            <a:schemeClr val="accent1"/>
          </a:lnRef>
          <a:fillRef idx="0">
            <a:schemeClr val="accent1"/>
          </a:fillRef>
          <a:effectRef idx="0">
            <a:schemeClr val="accent1"/>
          </a:effectRef>
          <a:fontRef idx="minor">
            <a:schemeClr val="tx1"/>
          </a:fontRef>
        </p:style>
      </p:cxnSp>
      <p:sp>
        <p:nvSpPr>
          <p:cNvPr id="38" name="矩形 37"/>
          <p:cNvSpPr/>
          <p:nvPr/>
        </p:nvSpPr>
        <p:spPr>
          <a:xfrm>
            <a:off x="306178" y="4042504"/>
            <a:ext cx="2067541" cy="923330"/>
          </a:xfrm>
          <a:prstGeom prst="rect">
            <a:avLst/>
          </a:prstGeom>
        </p:spPr>
        <p:txBody>
          <a:bodyPr wrap="square">
            <a:spAutoFit/>
          </a:bodyPr>
          <a:lstStyle/>
          <a:p>
            <a:pPr algn="ctr">
              <a:lnSpc>
                <a:spcPct val="150000"/>
              </a:lnSpc>
            </a:pPr>
            <a:r>
              <a:rPr lang="zh-CN" altLang="en-US">
                <a:latin typeface="微软雅黑" panose="020B0503020204020204" pitchFamily="34" charset="-122"/>
                <a:ea typeface="微软雅黑" panose="020B0503020204020204" pitchFamily="34" charset="-122"/>
              </a:rPr>
              <a:t>坚持党的领导、发挥政治优势</a:t>
            </a:r>
            <a:endParaRPr lang="zh-CN" altLang="en-US" sz="14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9" name="文本框 38"/>
          <p:cNvSpPr txBox="1"/>
          <p:nvPr/>
        </p:nvSpPr>
        <p:spPr>
          <a:xfrm>
            <a:off x="4387618" y="5403027"/>
            <a:ext cx="3447393" cy="707886"/>
          </a:xfrm>
          <a:prstGeom prst="rect">
            <a:avLst/>
          </a:prstGeom>
          <a:noFill/>
        </p:spPr>
        <p:txBody>
          <a:bodyPr wrap="square" rtlCol="0">
            <a:spAutoFit/>
          </a:bodyPr>
          <a:lstStyle/>
          <a:p>
            <a:pPr algn="ctr"/>
            <a:r>
              <a:rPr lang="zh-CN" altLang="en-US" sz="4000" b="1">
                <a:solidFill>
                  <a:schemeClr val="bg1"/>
                </a:solidFill>
                <a:latin typeface="微软雅黑" panose="020B0503020204020204" pitchFamily="34" charset="-122"/>
                <a:ea typeface="微软雅黑" panose="020B0503020204020204" pitchFamily="34" charset="-122"/>
              </a:rPr>
              <a:t>五大基本原则</a:t>
            </a:r>
          </a:p>
        </p:txBody>
      </p:sp>
      <p:sp>
        <p:nvSpPr>
          <p:cNvPr id="40" name="文本框 39"/>
          <p:cNvSpPr txBox="1"/>
          <p:nvPr/>
        </p:nvSpPr>
        <p:spPr>
          <a:xfrm>
            <a:off x="5302125" y="4116555"/>
            <a:ext cx="1600378" cy="3154710"/>
          </a:xfrm>
          <a:prstGeom prst="rect">
            <a:avLst/>
          </a:prstGeom>
          <a:noFill/>
        </p:spPr>
        <p:txBody>
          <a:bodyPr wrap="square" rtlCol="0">
            <a:spAutoFit/>
          </a:bodyPr>
          <a:lstStyle/>
          <a:p>
            <a:pPr algn="ctr"/>
            <a:r>
              <a:rPr lang="en-US" altLang="zh-CN" sz="19900">
                <a:solidFill>
                  <a:schemeClr val="bg1">
                    <a:alpha val="20000"/>
                  </a:schemeClr>
                </a:solidFill>
              </a:rPr>
              <a:t>5</a:t>
            </a:r>
            <a:endParaRPr lang="zh-CN" altLang="en-US" sz="19900">
              <a:solidFill>
                <a:schemeClr val="bg1">
                  <a:alpha val="20000"/>
                </a:schemeClr>
              </a:solidFill>
            </a:endParaRPr>
          </a:p>
        </p:txBody>
      </p:sp>
      <p:sp>
        <p:nvSpPr>
          <p:cNvPr id="41" name="矩形 40"/>
          <p:cNvSpPr/>
          <p:nvPr/>
        </p:nvSpPr>
        <p:spPr>
          <a:xfrm>
            <a:off x="2220988" y="2067672"/>
            <a:ext cx="2244672" cy="923330"/>
          </a:xfrm>
          <a:prstGeom prst="rect">
            <a:avLst/>
          </a:prstGeom>
        </p:spPr>
        <p:txBody>
          <a:bodyPr wrap="square">
            <a:spAutoFit/>
          </a:bodyPr>
          <a:lstStyle/>
          <a:p>
            <a:pPr algn="ctr">
              <a:lnSpc>
                <a:spcPct val="150000"/>
              </a:lnSpc>
            </a:pPr>
            <a:r>
              <a:rPr lang="zh-CN" altLang="en-US">
                <a:latin typeface="微软雅黑" panose="020B0503020204020204" pitchFamily="34" charset="-122"/>
                <a:ea typeface="微软雅黑" panose="020B0503020204020204" pitchFamily="34" charset="-122"/>
              </a:rPr>
              <a:t>坚持人民主体地位、紧紧依靠人民群众</a:t>
            </a:r>
            <a:endParaRPr lang="zh-CN" altLang="en-US" sz="14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2" name="矩形 41"/>
          <p:cNvSpPr/>
          <p:nvPr/>
        </p:nvSpPr>
        <p:spPr>
          <a:xfrm>
            <a:off x="5126597" y="1313905"/>
            <a:ext cx="1938805" cy="923330"/>
          </a:xfrm>
          <a:prstGeom prst="rect">
            <a:avLst/>
          </a:prstGeom>
        </p:spPr>
        <p:txBody>
          <a:bodyPr wrap="square">
            <a:spAutoFit/>
          </a:bodyPr>
          <a:lstStyle/>
          <a:p>
            <a:pPr algn="ctr">
              <a:lnSpc>
                <a:spcPct val="150000"/>
              </a:lnSpc>
            </a:pPr>
            <a:r>
              <a:rPr lang="zh-CN" altLang="en-US">
                <a:latin typeface="微软雅黑" panose="020B0503020204020204" pitchFamily="34" charset="-122"/>
                <a:ea typeface="微软雅黑" panose="020B0503020204020204" pitchFamily="34" charset="-122"/>
              </a:rPr>
              <a:t>坚持综合治理、齐抓共管</a:t>
            </a:r>
            <a:endParaRPr lang="zh-CN" altLang="en-US" sz="14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3" name="矩形 42"/>
          <p:cNvSpPr/>
          <p:nvPr/>
        </p:nvSpPr>
        <p:spPr>
          <a:xfrm>
            <a:off x="9903240" y="4059776"/>
            <a:ext cx="1904338" cy="923330"/>
          </a:xfrm>
          <a:prstGeom prst="rect">
            <a:avLst/>
          </a:prstGeom>
        </p:spPr>
        <p:txBody>
          <a:bodyPr wrap="square">
            <a:spAutoFit/>
          </a:bodyPr>
          <a:lstStyle/>
          <a:p>
            <a:pPr algn="ctr">
              <a:lnSpc>
                <a:spcPct val="150000"/>
              </a:lnSpc>
            </a:pPr>
            <a:r>
              <a:rPr lang="zh-CN" altLang="en-US">
                <a:latin typeface="微软雅黑" panose="020B0503020204020204" pitchFamily="34" charset="-122"/>
                <a:ea typeface="微软雅黑" panose="020B0503020204020204" pitchFamily="34" charset="-122"/>
              </a:rPr>
              <a:t>坚持标本兼治、源头治理</a:t>
            </a:r>
            <a:endParaRPr lang="zh-CN" altLang="en-US" sz="14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4" name="矩形 43"/>
          <p:cNvSpPr/>
          <p:nvPr/>
        </p:nvSpPr>
        <p:spPr>
          <a:xfrm>
            <a:off x="7831511" y="2213719"/>
            <a:ext cx="1976600" cy="923330"/>
          </a:xfrm>
          <a:prstGeom prst="rect">
            <a:avLst/>
          </a:prstGeom>
        </p:spPr>
        <p:txBody>
          <a:bodyPr wrap="square">
            <a:spAutoFit/>
          </a:bodyPr>
          <a:lstStyle/>
          <a:p>
            <a:pPr algn="ctr">
              <a:lnSpc>
                <a:spcPct val="150000"/>
              </a:lnSpc>
            </a:pPr>
            <a:r>
              <a:rPr lang="zh-CN" altLang="en-US">
                <a:latin typeface="微软雅黑" panose="020B0503020204020204" pitchFamily="34" charset="-122"/>
                <a:ea typeface="微软雅黑" panose="020B0503020204020204" pitchFamily="34" charset="-122"/>
              </a:rPr>
              <a:t>坚持依法严惩、打早打小</a:t>
            </a:r>
            <a:endParaRPr lang="zh-CN" altLang="en-US" sz="140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640114" y="2736335"/>
            <a:ext cx="8911772" cy="829945"/>
          </a:xfrm>
          <a:prstGeom prst="rect">
            <a:avLst/>
          </a:prstGeom>
        </p:spPr>
        <p:txBody>
          <a:bodyPr wrap="square">
            <a:spAutoFit/>
          </a:bodyPr>
          <a:lstStyle/>
          <a:p>
            <a:pPr algn="ctr"/>
            <a:r>
              <a:rPr lang="zh-CN" altLang="en-US" sz="4800" b="1">
                <a:solidFill>
                  <a:srgbClr val="682830"/>
                </a:solidFill>
                <a:latin typeface="微软雅黑" panose="020B0503020204020204" pitchFamily="82" charset="2"/>
                <a:ea typeface="微软雅黑" panose="020B0503020204020204" pitchFamily="82" charset="2"/>
                <a:sym typeface="+mn-ea"/>
              </a:rPr>
              <a:t>扫黑第一责任人有什么要求</a:t>
            </a:r>
            <a:endParaRPr lang="zh-CN" altLang="en-US" sz="4800" b="1" dirty="0">
              <a:ln>
                <a:solidFill>
                  <a:schemeClr val="bg1"/>
                </a:solidFill>
              </a:ln>
              <a:solidFill>
                <a:srgbClr val="682830"/>
              </a:solidFill>
              <a:effectLst>
                <a:outerShdw blurRad="38100" dist="38100" dir="2700000" algn="tl">
                  <a:srgbClr val="000000">
                    <a:alpha val="43137"/>
                  </a:srgbClr>
                </a:outerShdw>
              </a:effectLst>
              <a:latin typeface="微软雅黑" panose="020B0503020204020204" pitchFamily="82" charset="2"/>
              <a:ea typeface="微软雅黑" panose="020B0503020204020204" pitchFamily="82" charset="2"/>
              <a:sym typeface="+mn-ea"/>
            </a:endParaRPr>
          </a:p>
        </p:txBody>
      </p:sp>
      <p:sp>
        <p:nvSpPr>
          <p:cNvPr id="13" name="矩形 12"/>
          <p:cNvSpPr/>
          <p:nvPr/>
        </p:nvSpPr>
        <p:spPr>
          <a:xfrm>
            <a:off x="3904342" y="2151560"/>
            <a:ext cx="4383314" cy="583565"/>
          </a:xfrm>
          <a:prstGeom prst="rect">
            <a:avLst/>
          </a:prstGeom>
        </p:spPr>
        <p:txBody>
          <a:bodyPr wrap="square">
            <a:spAutoFit/>
          </a:bodyPr>
          <a:lstStyle/>
          <a:p>
            <a:pPr algn="ctr"/>
            <a:r>
              <a:rPr lang="zh-CN" altLang="en-US" sz="3200" dirty="0">
                <a:solidFill>
                  <a:srgbClr val="C00000"/>
                </a:solidFill>
                <a:latin typeface="+mj-ea"/>
                <a:ea typeface="+mj-ea"/>
              </a:rPr>
              <a:t>第五部分</a:t>
            </a:r>
          </a:p>
        </p:txBody>
      </p:sp>
    </p:spTree>
  </p:cSld>
  <p:clrMapOvr>
    <a:masterClrMapping/>
  </p:clrMapOvr>
  <mc:AlternateContent xmlns:mc="http://schemas.openxmlformats.org/markup-compatibility/2006">
    <mc:Choice xmlns=""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2994990" y="381864"/>
            <a:ext cx="6202020" cy="521970"/>
          </a:xfrm>
          <a:prstGeom prst="rect">
            <a:avLst/>
          </a:prstGeom>
        </p:spPr>
        <p:txBody>
          <a:bodyPr wrap="square">
            <a:spAutoFit/>
          </a:bodyPr>
          <a:lstStyle/>
          <a:p>
            <a:pPr algn="ctr"/>
            <a:r>
              <a:rPr lang="zh-CN" altLang="en-US" sz="2800" b="1">
                <a:solidFill>
                  <a:schemeClr val="bg2"/>
                </a:solidFill>
                <a:latin typeface="微软雅黑" panose="020B0503020204020204" pitchFamily="82" charset="2"/>
                <a:ea typeface="微软雅黑" panose="020B0503020204020204" pitchFamily="82" charset="2"/>
                <a:sym typeface="+mn-ea"/>
              </a:rPr>
              <a:t>扫黑第一责任人有什么要求</a:t>
            </a:r>
            <a:endParaRPr lang="zh-CN" altLang="en-US" sz="2800" b="1" dirty="0">
              <a:solidFill>
                <a:schemeClr val="bg2"/>
              </a:solidFill>
              <a:effectLst>
                <a:outerShdw blurRad="38100" dist="38100" dir="2700000" algn="tl">
                  <a:srgbClr val="000000">
                    <a:alpha val="43137"/>
                  </a:srgbClr>
                </a:outerShdw>
              </a:effectLst>
              <a:latin typeface="微软雅黑" panose="020B0503020204020204" pitchFamily="82" charset="2"/>
              <a:ea typeface="微软雅黑" panose="020B0503020204020204" pitchFamily="82" charset="2"/>
              <a:sym typeface="+mn-ea"/>
            </a:endParaRPr>
          </a:p>
        </p:txBody>
      </p:sp>
      <p:grpSp>
        <p:nvGrpSpPr>
          <p:cNvPr id="5" name="组合 4"/>
          <p:cNvGrpSpPr/>
          <p:nvPr/>
        </p:nvGrpSpPr>
        <p:grpSpPr>
          <a:xfrm>
            <a:off x="1037387" y="2151409"/>
            <a:ext cx="10117226" cy="3268203"/>
            <a:chOff x="1025989" y="2676527"/>
            <a:chExt cx="10117226" cy="3268203"/>
          </a:xfrm>
        </p:grpSpPr>
        <p:sp>
          <p:nvSpPr>
            <p:cNvPr id="6" name="任意多边形 5"/>
            <p:cNvSpPr/>
            <p:nvPr/>
          </p:nvSpPr>
          <p:spPr>
            <a:xfrm>
              <a:off x="1062037" y="2705103"/>
              <a:ext cx="10031878" cy="3168650"/>
            </a:xfrm>
            <a:custGeom>
              <a:avLst/>
              <a:gdLst>
                <a:gd name="connsiteX0" fmla="*/ 0 w 10031878"/>
                <a:gd name="connsiteY0" fmla="*/ 0 h 3168650"/>
                <a:gd name="connsiteX1" fmla="*/ 10031878 w 10031878"/>
                <a:gd name="connsiteY1" fmla="*/ 0 h 3168650"/>
                <a:gd name="connsiteX2" fmla="*/ 10031878 w 10031878"/>
                <a:gd name="connsiteY2" fmla="*/ 2663562 h 3168650"/>
                <a:gd name="connsiteX3" fmla="*/ 9526790 w 10031878"/>
                <a:gd name="connsiteY3" fmla="*/ 3168650 h 3168650"/>
                <a:gd name="connsiteX4" fmla="*/ 0 w 10031878"/>
                <a:gd name="connsiteY4" fmla="*/ 3168650 h 316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1878" h="3168650">
                  <a:moveTo>
                    <a:pt x="0" y="0"/>
                  </a:moveTo>
                  <a:lnTo>
                    <a:pt x="10031878" y="0"/>
                  </a:lnTo>
                  <a:lnTo>
                    <a:pt x="10031878" y="2663562"/>
                  </a:lnTo>
                  <a:lnTo>
                    <a:pt x="9526790" y="3168650"/>
                  </a:lnTo>
                  <a:lnTo>
                    <a:pt x="0" y="3168650"/>
                  </a:lnTo>
                  <a:close/>
                </a:path>
              </a:pathLst>
            </a:custGeom>
            <a:solidFill>
              <a:srgbClr val="63242E"/>
            </a:solidFill>
            <a:ln w="12700" cap="flat" cmpd="sng" algn="ctr">
              <a:solidFill>
                <a:schemeClr val="tx1"/>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chemeClr val="bg1"/>
                </a:solidFill>
                <a:effectLst/>
                <a:uLnTx/>
                <a:uFillTx/>
                <a:latin typeface="等线" panose="02010600030101010101" charset="-122"/>
                <a:ea typeface="等线" panose="02010600030101010101" charset="-122"/>
                <a:cs typeface="+mn-cs"/>
              </a:endParaRPr>
            </a:p>
          </p:txBody>
        </p:sp>
        <p:sp>
          <p:nvSpPr>
            <p:cNvPr id="7" name="任意多边形 6"/>
            <p:cNvSpPr/>
            <p:nvPr/>
          </p:nvSpPr>
          <p:spPr>
            <a:xfrm>
              <a:off x="10488371" y="2676527"/>
              <a:ext cx="654844" cy="715289"/>
            </a:xfrm>
            <a:custGeom>
              <a:avLst/>
              <a:gdLst>
                <a:gd name="connsiteX0" fmla="*/ 0 w 309563"/>
                <a:gd name="connsiteY0" fmla="*/ 0 h 338137"/>
                <a:gd name="connsiteX1" fmla="*/ 309563 w 309563"/>
                <a:gd name="connsiteY1" fmla="*/ 0 h 338137"/>
                <a:gd name="connsiteX2" fmla="*/ 309563 w 309563"/>
                <a:gd name="connsiteY2" fmla="*/ 338137 h 338137"/>
              </a:gdLst>
              <a:ahLst/>
              <a:cxnLst>
                <a:cxn ang="0">
                  <a:pos x="connsiteX0" y="connsiteY0"/>
                </a:cxn>
                <a:cxn ang="0">
                  <a:pos x="connsiteX1" y="connsiteY1"/>
                </a:cxn>
                <a:cxn ang="0">
                  <a:pos x="connsiteX2" y="connsiteY2"/>
                </a:cxn>
              </a:cxnLst>
              <a:rect l="l" t="t" r="r" b="b"/>
              <a:pathLst>
                <a:path w="309563" h="338137">
                  <a:moveTo>
                    <a:pt x="0" y="0"/>
                  </a:moveTo>
                  <a:lnTo>
                    <a:pt x="309563" y="0"/>
                  </a:lnTo>
                  <a:lnTo>
                    <a:pt x="309563" y="338137"/>
                  </a:lnTo>
                </a:path>
              </a:pathLst>
            </a:custGeom>
            <a:noFill/>
            <a:ln w="57150" cap="flat" cmpd="sng" algn="ctr">
              <a:solidFill>
                <a:srgbClr val="63242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bg1"/>
                </a:solidFill>
                <a:effectLst/>
                <a:uLnTx/>
                <a:uFillTx/>
                <a:latin typeface="等线" panose="02010600030101010101" charset="-122"/>
                <a:ea typeface="等线" panose="02010600030101010101" charset="-122"/>
                <a:cs typeface="+mn-cs"/>
              </a:endParaRPr>
            </a:p>
          </p:txBody>
        </p:sp>
        <p:sp>
          <p:nvSpPr>
            <p:cNvPr id="8" name="任意多边形 7"/>
            <p:cNvSpPr/>
            <p:nvPr/>
          </p:nvSpPr>
          <p:spPr>
            <a:xfrm flipH="1" flipV="1">
              <a:off x="1025989" y="5229441"/>
              <a:ext cx="654844" cy="715289"/>
            </a:xfrm>
            <a:custGeom>
              <a:avLst/>
              <a:gdLst>
                <a:gd name="connsiteX0" fmla="*/ 0 w 309563"/>
                <a:gd name="connsiteY0" fmla="*/ 0 h 338137"/>
                <a:gd name="connsiteX1" fmla="*/ 309563 w 309563"/>
                <a:gd name="connsiteY1" fmla="*/ 0 h 338137"/>
                <a:gd name="connsiteX2" fmla="*/ 309563 w 309563"/>
                <a:gd name="connsiteY2" fmla="*/ 338137 h 338137"/>
              </a:gdLst>
              <a:ahLst/>
              <a:cxnLst>
                <a:cxn ang="0">
                  <a:pos x="connsiteX0" y="connsiteY0"/>
                </a:cxn>
                <a:cxn ang="0">
                  <a:pos x="connsiteX1" y="connsiteY1"/>
                </a:cxn>
                <a:cxn ang="0">
                  <a:pos x="connsiteX2" y="connsiteY2"/>
                </a:cxn>
              </a:cxnLst>
              <a:rect l="l" t="t" r="r" b="b"/>
              <a:pathLst>
                <a:path w="309563" h="338137">
                  <a:moveTo>
                    <a:pt x="0" y="0"/>
                  </a:moveTo>
                  <a:lnTo>
                    <a:pt x="309563" y="0"/>
                  </a:lnTo>
                  <a:lnTo>
                    <a:pt x="309563" y="338137"/>
                  </a:lnTo>
                </a:path>
              </a:pathLst>
            </a:custGeom>
            <a:noFill/>
            <a:ln w="57150" cap="flat" cmpd="sng" algn="ctr">
              <a:solidFill>
                <a:srgbClr val="63242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bg1"/>
                </a:solidFill>
                <a:effectLst/>
                <a:uLnTx/>
                <a:uFillTx/>
                <a:latin typeface="等线" panose="02010600030101010101" charset="-122"/>
                <a:ea typeface="等线" panose="02010600030101010101" charset="-122"/>
                <a:cs typeface="+mn-cs"/>
              </a:endParaRPr>
            </a:p>
          </p:txBody>
        </p:sp>
      </p:grpSp>
      <p:sp>
        <p:nvSpPr>
          <p:cNvPr id="4" name="文本框 58"/>
          <p:cNvSpPr txBox="1"/>
          <p:nvPr/>
        </p:nvSpPr>
        <p:spPr>
          <a:xfrm>
            <a:off x="1121123" y="2396123"/>
            <a:ext cx="9949755" cy="2999740"/>
          </a:xfrm>
          <a:prstGeom prst="rect">
            <a:avLst/>
          </a:prstGeom>
          <a:noFill/>
        </p:spPr>
        <p:txBody>
          <a:bodyPr wrap="square" rtlCol="0">
            <a:spAutoFit/>
          </a:bodyPr>
          <a:lstStyle>
            <a:defPPr>
              <a:defRPr lang="zh-CN"/>
            </a:defPPr>
            <a:lvl1pPr algn="ctr" fontAlgn="auto">
              <a:lnSpc>
                <a:spcPct val="130000"/>
              </a:lnSpc>
              <a:spcBef>
                <a:spcPts val="0"/>
              </a:spcBef>
              <a:spcAft>
                <a:spcPts val="0"/>
              </a:spcAft>
              <a:defRPr sz="1600">
                <a:latin typeface="微软雅黑" panose="020B0503020204020204" pitchFamily="34" charset="-122"/>
                <a:ea typeface="微软雅黑" panose="020B0503020204020204" pitchFamily="34" charset="-122"/>
              </a:defRPr>
            </a:lvl1pPr>
          </a:lstStyle>
          <a:p>
            <a:pPr algn="ctr">
              <a:lnSpc>
                <a:spcPct val="150000"/>
              </a:lnSpc>
            </a:pPr>
            <a:r>
              <a:rPr kumimoji="0" lang="zh-CN" altLang="en-US" sz="18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        </a:t>
            </a:r>
            <a:r>
              <a:rPr lang="zh-CN" altLang="en-US" sz="1800">
                <a:solidFill>
                  <a:schemeClr val="bg2"/>
                </a:solidFill>
                <a:sym typeface="+mn-ea"/>
              </a:rPr>
              <a:t>要亲自研究部署，一级抓一级，层层抓落实。要勇于担当、敢于碰硬，旗帜鲜明支持扫黑除恶工作，为政法机关依法办案和有关部门依法履职、深挖彻查“保护伞”排除阻力、提供有力保障。对涉黑涉恶问题尤其是群众反映强烈的大案要案，要有坚决的态度，无论涉及谁，都要一查到底，特别是要查清其背后的“保护伞”，坚决依法查办，毫不含糊。各级政法机关主要负责同志是扫黑除恶专项斗争直接责任人，要确保各项工作落到实处。上级政法机关要加强对下一级扫黑除恶专项斗争的督导检查，协调督办重点案件。有关部门要依纪依法慎重处理对扫黑除恶工作干警的举报，防止黑恶势力利用举报干扰办案、打击报复。</a:t>
            </a:r>
            <a:endParaRPr kumimoji="0" lang="zh-CN" altLang="en-US" sz="1800" b="0" i="0" u="none" strike="noStrike" kern="0" cap="none" spc="0" normalizeH="0" baseline="0" noProof="0" dirty="0">
              <a:ln>
                <a:noFill/>
              </a:ln>
              <a:solidFill>
                <a:schemeClr val="bg2"/>
              </a:solidFill>
              <a:effectLst/>
              <a:uLnTx/>
              <a:uFillTx/>
              <a:latin typeface="微软雅黑" panose="020B0503020204020204" pitchFamily="34" charset="-122"/>
              <a:ea typeface="微软雅黑" panose="020B0503020204020204" pitchFamily="34" charset="-122"/>
              <a:sym typeface="+mn-ea"/>
            </a:endParaRPr>
          </a:p>
        </p:txBody>
      </p:sp>
      <p:sp>
        <p:nvSpPr>
          <p:cNvPr id="3" name="矩形 2"/>
          <p:cNvSpPr/>
          <p:nvPr/>
        </p:nvSpPr>
        <p:spPr>
          <a:xfrm>
            <a:off x="1121531" y="1541144"/>
            <a:ext cx="9404485" cy="369332"/>
          </a:xfrm>
          <a:prstGeom prst="rect">
            <a:avLst/>
          </a:prstGeom>
        </p:spPr>
        <p:txBody>
          <a:bodyPr wrap="square">
            <a:spAutoFit/>
          </a:bodyPr>
          <a:lstStyle/>
          <a:p>
            <a:pPr algn="ctr"/>
            <a:r>
              <a:rPr lang="zh-CN" altLang="en-US" b="1">
                <a:solidFill>
                  <a:srgbClr val="A8292E"/>
                </a:solidFill>
                <a:latin typeface="微软雅黑" panose="020B0503020204020204" pitchFamily="34" charset="-122"/>
                <a:ea typeface="微软雅黑" panose="020B0503020204020204" pitchFamily="34" charset="-122"/>
              </a:rPr>
              <a:t>各级党委和政府主要负责同志是平安建设第一责任人，也是扫黑除恶专项斗争第一责任人</a:t>
            </a:r>
          </a:p>
        </p:txBody>
      </p:sp>
    </p:spTree>
  </p:cSld>
  <p:clrMapOvr>
    <a:masterClrMapping/>
  </p:clrMapOvr>
  <mc:AlternateContent xmlns:mc="http://schemas.openxmlformats.org/markup-compatibility/2006">
    <mc:Choice xmlns="" xmlns:p14="http://schemas.microsoft.com/office/powerpoint/2010/main" Requires="p14">
      <p:transition spd="slow" p14:dur="1500" advClick="0" advTm="5000">
        <p:random/>
      </p:transition>
    </mc:Choice>
    <mc:Fallback>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750"/>
                                        <p:tgtEl>
                                          <p:spTgt spid="5"/>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640114" y="2736335"/>
            <a:ext cx="8911772" cy="1568450"/>
          </a:xfrm>
          <a:prstGeom prst="rect">
            <a:avLst/>
          </a:prstGeom>
        </p:spPr>
        <p:txBody>
          <a:bodyPr wrap="square">
            <a:spAutoFit/>
          </a:bodyPr>
          <a:lstStyle/>
          <a:p>
            <a:pPr algn="ctr"/>
            <a:r>
              <a:rPr lang="zh-CN" altLang="en-US" sz="4800" b="1">
                <a:solidFill>
                  <a:srgbClr val="682930"/>
                </a:solidFill>
                <a:latin typeface="微软雅黑" panose="020B0503020204020204" pitchFamily="82" charset="2"/>
                <a:ea typeface="微软雅黑" panose="020B0503020204020204" pitchFamily="82" charset="2"/>
                <a:sym typeface="+mn-ea"/>
              </a:rPr>
              <a:t>六个重点，六个围绕</a:t>
            </a:r>
            <a:endParaRPr lang="zh-CN" altLang="en-US" sz="4800" b="1" dirty="0">
              <a:solidFill>
                <a:srgbClr val="682930"/>
              </a:solidFill>
              <a:latin typeface="微软雅黑" panose="020B0503020204020204" pitchFamily="82" charset="2"/>
              <a:ea typeface="微软雅黑" panose="020B0503020204020204" pitchFamily="82" charset="2"/>
            </a:endParaRPr>
          </a:p>
          <a:p>
            <a:pPr algn="ctr"/>
            <a:endParaRPr lang="zh-CN" altLang="en-US" sz="4800" b="1" dirty="0">
              <a:ln>
                <a:solidFill>
                  <a:schemeClr val="bg1"/>
                </a:solidFill>
              </a:ln>
              <a:solidFill>
                <a:srgbClr val="682930"/>
              </a:solidFill>
              <a:effectLst>
                <a:outerShdw blurRad="38100" dist="38100" dir="2700000" algn="tl">
                  <a:srgbClr val="000000">
                    <a:alpha val="43137"/>
                  </a:srgbClr>
                </a:outerShdw>
              </a:effectLst>
              <a:latin typeface="微软雅黑" panose="020B0503020204020204" pitchFamily="82" charset="2"/>
              <a:ea typeface="微软雅黑" panose="020B0503020204020204" pitchFamily="82" charset="2"/>
              <a:sym typeface="+mn-ea"/>
            </a:endParaRPr>
          </a:p>
        </p:txBody>
      </p:sp>
      <p:sp>
        <p:nvSpPr>
          <p:cNvPr id="13" name="矩形 12"/>
          <p:cNvSpPr/>
          <p:nvPr/>
        </p:nvSpPr>
        <p:spPr>
          <a:xfrm>
            <a:off x="3904342" y="2151560"/>
            <a:ext cx="4383314" cy="583565"/>
          </a:xfrm>
          <a:prstGeom prst="rect">
            <a:avLst/>
          </a:prstGeom>
        </p:spPr>
        <p:txBody>
          <a:bodyPr wrap="square">
            <a:spAutoFit/>
          </a:bodyPr>
          <a:lstStyle/>
          <a:p>
            <a:pPr algn="ctr"/>
            <a:r>
              <a:rPr lang="zh-CN" altLang="en-US" sz="3200" dirty="0">
                <a:solidFill>
                  <a:srgbClr val="C00000"/>
                </a:solidFill>
                <a:latin typeface="+mj-ea"/>
                <a:ea typeface="+mj-ea"/>
              </a:rPr>
              <a:t>第六部分</a:t>
            </a:r>
          </a:p>
        </p:txBody>
      </p:sp>
    </p:spTree>
  </p:cSld>
  <p:clrMapOvr>
    <a:masterClrMapping/>
  </p:clrMapOvr>
  <mc:AlternateContent xmlns:mc="http://schemas.openxmlformats.org/markup-compatibility/2006">
    <mc:Choice xmlns=""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2994990" y="381864"/>
            <a:ext cx="6202020" cy="521970"/>
          </a:xfrm>
          <a:prstGeom prst="rect">
            <a:avLst/>
          </a:prstGeom>
        </p:spPr>
        <p:txBody>
          <a:bodyPr wrap="square">
            <a:spAutoFit/>
          </a:bodyPr>
          <a:lstStyle/>
          <a:p>
            <a:pPr algn="ctr"/>
            <a:r>
              <a:rPr lang="zh-CN" altLang="en-US" sz="2800" b="1">
                <a:solidFill>
                  <a:schemeClr val="bg2"/>
                </a:solidFill>
                <a:latin typeface="微软雅黑" panose="020B0503020204020204" pitchFamily="82" charset="2"/>
                <a:ea typeface="微软雅黑" panose="020B0503020204020204" pitchFamily="82" charset="2"/>
                <a:sym typeface="+mn-ea"/>
              </a:rPr>
              <a:t>六个重点，六个围绕</a:t>
            </a:r>
            <a:endParaRPr lang="zh-CN" altLang="en-US" sz="2800" b="1" dirty="0">
              <a:solidFill>
                <a:schemeClr val="bg2"/>
              </a:solidFill>
              <a:effectLst>
                <a:outerShdw blurRad="38100" dist="38100" dir="2700000" algn="tl">
                  <a:srgbClr val="000000">
                    <a:alpha val="43137"/>
                  </a:srgbClr>
                </a:outerShdw>
              </a:effectLst>
              <a:latin typeface="微软雅黑" panose="020B0503020204020204" pitchFamily="82" charset="2"/>
              <a:ea typeface="微软雅黑" panose="020B0503020204020204" pitchFamily="82" charset="2"/>
              <a:sym typeface="+mn-ea"/>
            </a:endParaRPr>
          </a:p>
        </p:txBody>
      </p:sp>
      <p:sp>
        <p:nvSpPr>
          <p:cNvPr id="9" name="矩形 8"/>
          <p:cNvSpPr/>
          <p:nvPr/>
        </p:nvSpPr>
        <p:spPr>
          <a:xfrm>
            <a:off x="4297810" y="1870655"/>
            <a:ext cx="3605270" cy="4070583"/>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egoe UI" panose="020B0502040204020203"/>
              <a:ea typeface="思源黑体 CN Light"/>
              <a:cs typeface="+mn-cs"/>
            </a:endParaRPr>
          </a:p>
        </p:txBody>
      </p:sp>
      <p:cxnSp>
        <p:nvCxnSpPr>
          <p:cNvPr id="10" name="直接连接符 9"/>
          <p:cNvCxnSpPr/>
          <p:nvPr/>
        </p:nvCxnSpPr>
        <p:spPr>
          <a:xfrm>
            <a:off x="5146646" y="5941155"/>
            <a:ext cx="1898708" cy="0"/>
          </a:xfrm>
          <a:prstGeom prst="line">
            <a:avLst/>
          </a:prstGeom>
          <a:ln w="25400">
            <a:solidFill>
              <a:srgbClr val="68293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799859" y="3014247"/>
            <a:ext cx="653143" cy="0"/>
          </a:xfrm>
          <a:prstGeom prst="line">
            <a:avLst/>
          </a:prstGeom>
          <a:ln>
            <a:solidFill>
              <a:srgbClr val="DB3028"/>
            </a:solidFill>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8245399" y="1875100"/>
            <a:ext cx="3605270" cy="4070583"/>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egoe UI" panose="020B0502040204020203"/>
              <a:ea typeface="思源黑体 CN Light"/>
              <a:cs typeface="+mn-cs"/>
            </a:endParaRPr>
          </a:p>
        </p:txBody>
      </p:sp>
      <p:cxnSp>
        <p:nvCxnSpPr>
          <p:cNvPr id="13" name="直接连接符 12"/>
          <p:cNvCxnSpPr/>
          <p:nvPr/>
        </p:nvCxnSpPr>
        <p:spPr>
          <a:xfrm>
            <a:off x="9098680" y="5945600"/>
            <a:ext cx="1898708" cy="0"/>
          </a:xfrm>
          <a:prstGeom prst="line">
            <a:avLst/>
          </a:prstGeom>
          <a:ln w="25400">
            <a:solidFill>
              <a:srgbClr val="68293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9786618" y="3014247"/>
            <a:ext cx="653143" cy="0"/>
          </a:xfrm>
          <a:prstGeom prst="line">
            <a:avLst/>
          </a:prstGeom>
          <a:ln>
            <a:solidFill>
              <a:srgbClr val="DB3028"/>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341330" y="1875100"/>
            <a:ext cx="3605270" cy="4070584"/>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egoe UI" panose="020B0502040204020203"/>
              <a:ea typeface="思源黑体 CN Light"/>
              <a:cs typeface="+mn-cs"/>
            </a:endParaRPr>
          </a:p>
        </p:txBody>
      </p:sp>
      <p:cxnSp>
        <p:nvCxnSpPr>
          <p:cNvPr id="16" name="直接连接符 15"/>
          <p:cNvCxnSpPr/>
          <p:nvPr/>
        </p:nvCxnSpPr>
        <p:spPr>
          <a:xfrm>
            <a:off x="1194611" y="5941155"/>
            <a:ext cx="1898708" cy="0"/>
          </a:xfrm>
          <a:prstGeom prst="line">
            <a:avLst/>
          </a:prstGeom>
          <a:ln w="25400">
            <a:solidFill>
              <a:srgbClr val="682930"/>
            </a:solidFill>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1866225" y="2442923"/>
            <a:ext cx="56297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a:ln>
                  <a:noFill/>
                </a:ln>
                <a:solidFill>
                  <a:srgbClr val="682830"/>
                </a:solidFill>
                <a:effectLst/>
                <a:uLnTx/>
                <a:uFillTx/>
                <a:latin typeface="微软雅黑" panose="020B0503020204020204" pitchFamily="34" charset="-122"/>
                <a:ea typeface="微软雅黑" panose="020B0503020204020204" pitchFamily="34" charset="-122"/>
              </a:rPr>
              <a:t>01</a:t>
            </a:r>
            <a:endParaRPr kumimoji="0" lang="en-US" altLang="zh-CN" sz="2400" b="1" i="0" u="none" strike="noStrike" kern="1200" cap="none" spc="0" normalizeH="0" baseline="0" noProof="0" dirty="0">
              <a:ln>
                <a:noFill/>
              </a:ln>
              <a:solidFill>
                <a:srgbClr val="682830"/>
              </a:solidFill>
              <a:effectLst/>
              <a:uLnTx/>
              <a:uFillTx/>
              <a:latin typeface="微软雅黑" panose="020B0503020204020204" pitchFamily="34" charset="-122"/>
              <a:ea typeface="微软雅黑" panose="020B0503020204020204" pitchFamily="34" charset="-122"/>
            </a:endParaRPr>
          </a:p>
        </p:txBody>
      </p:sp>
      <p:cxnSp>
        <p:nvCxnSpPr>
          <p:cNvPr id="18" name="直接连接符 17"/>
          <p:cNvCxnSpPr/>
          <p:nvPr/>
        </p:nvCxnSpPr>
        <p:spPr>
          <a:xfrm>
            <a:off x="1882549" y="3014247"/>
            <a:ext cx="653143" cy="0"/>
          </a:xfrm>
          <a:prstGeom prst="line">
            <a:avLst/>
          </a:prstGeom>
          <a:ln>
            <a:solidFill>
              <a:srgbClr val="DB3028"/>
            </a:solidFil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739964" y="3026902"/>
            <a:ext cx="2938313" cy="2354491"/>
          </a:xfrm>
          <a:prstGeom prst="rect">
            <a:avLst/>
          </a:prstGeom>
        </p:spPr>
        <p:txBody>
          <a:bodyPr wrap="square">
            <a:spAutoFit/>
          </a:bodyPr>
          <a:lstStyle/>
          <a:p>
            <a:pPr algn="ctr">
              <a:lnSpc>
                <a:spcPct val="150000"/>
              </a:lnSpc>
            </a:pPr>
            <a:r>
              <a:rPr lang="zh-CN" altLang="en-US" sz="1400">
                <a:latin typeface="微软雅黑" panose="020B0503020204020204" pitchFamily="34" charset="-122"/>
                <a:ea typeface="微软雅黑" panose="020B0503020204020204" pitchFamily="34" charset="-122"/>
              </a:rPr>
              <a:t>围绕政治站位，重点督导党委和政府贯彻落实习近平总书记有关重要指示和重要决策部署情况，贯彻落实扫黑除恶专项斗争的总体要求和实施步骤情况，专项斗争第一责任人、直接责任人切实履行扫黑除恶重大政治责任情况</a:t>
            </a:r>
            <a:endParaRPr lang="zh-CN" altLang="en-US" sz="12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0" name="矩形 19"/>
          <p:cNvSpPr/>
          <p:nvPr/>
        </p:nvSpPr>
        <p:spPr>
          <a:xfrm>
            <a:off x="5818259" y="2423651"/>
            <a:ext cx="56297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a:ln>
                  <a:noFill/>
                </a:ln>
                <a:solidFill>
                  <a:srgbClr val="682830"/>
                </a:solidFill>
                <a:effectLst/>
                <a:uLnTx/>
                <a:uFillTx/>
                <a:latin typeface="微软雅黑" panose="020B0503020204020204" pitchFamily="34" charset="-122"/>
                <a:ea typeface="微软雅黑" panose="020B0503020204020204" pitchFamily="34" charset="-122"/>
              </a:rPr>
              <a:t>02</a:t>
            </a:r>
            <a:endParaRPr kumimoji="0" lang="en-US" altLang="zh-CN" sz="2400" b="1" i="0" u="none" strike="noStrike" kern="1200" cap="none" spc="0" normalizeH="0" baseline="0" noProof="0" dirty="0">
              <a:ln>
                <a:noFill/>
              </a:ln>
              <a:solidFill>
                <a:srgbClr val="682830"/>
              </a:solidFill>
              <a:effectLst/>
              <a:uLnTx/>
              <a:uFillTx/>
              <a:latin typeface="微软雅黑" panose="020B0503020204020204" pitchFamily="34" charset="-122"/>
              <a:ea typeface="微软雅黑" panose="020B0503020204020204" pitchFamily="34" charset="-122"/>
            </a:endParaRPr>
          </a:p>
        </p:txBody>
      </p:sp>
      <p:sp>
        <p:nvSpPr>
          <p:cNvPr id="21" name="矩形 20"/>
          <p:cNvSpPr/>
          <p:nvPr/>
        </p:nvSpPr>
        <p:spPr>
          <a:xfrm>
            <a:off x="9835449" y="2416347"/>
            <a:ext cx="56297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a:ln>
                  <a:noFill/>
                </a:ln>
                <a:solidFill>
                  <a:srgbClr val="682830"/>
                </a:solidFill>
                <a:effectLst/>
                <a:uLnTx/>
                <a:uFillTx/>
                <a:latin typeface="微软雅黑" panose="020B0503020204020204" pitchFamily="34" charset="-122"/>
                <a:ea typeface="微软雅黑" panose="020B0503020204020204" pitchFamily="34" charset="-122"/>
              </a:rPr>
              <a:t>03</a:t>
            </a:r>
            <a:endParaRPr kumimoji="0" lang="en-US" altLang="zh-CN" sz="2400" b="1" i="0" u="none" strike="noStrike" kern="1200" cap="none" spc="0" normalizeH="0" baseline="0" noProof="0" dirty="0">
              <a:ln>
                <a:noFill/>
              </a:ln>
              <a:solidFill>
                <a:srgbClr val="682830"/>
              </a:solidFill>
              <a:effectLst/>
              <a:uLnTx/>
              <a:uFillTx/>
              <a:latin typeface="微软雅黑" panose="020B0503020204020204" pitchFamily="34" charset="-122"/>
              <a:ea typeface="微软雅黑" panose="020B0503020204020204" pitchFamily="34" charset="-122"/>
            </a:endParaRPr>
          </a:p>
        </p:txBody>
      </p:sp>
      <p:sp>
        <p:nvSpPr>
          <p:cNvPr id="27" name="矩形 26"/>
          <p:cNvSpPr/>
          <p:nvPr/>
        </p:nvSpPr>
        <p:spPr>
          <a:xfrm>
            <a:off x="4654136" y="3040901"/>
            <a:ext cx="2938313" cy="1708160"/>
          </a:xfrm>
          <a:prstGeom prst="rect">
            <a:avLst/>
          </a:prstGeom>
        </p:spPr>
        <p:txBody>
          <a:bodyPr wrap="square">
            <a:spAutoFit/>
          </a:bodyPr>
          <a:lstStyle/>
          <a:p>
            <a:pPr algn="ctr">
              <a:lnSpc>
                <a:spcPct val="150000"/>
              </a:lnSpc>
            </a:pPr>
            <a:r>
              <a:rPr lang="zh-CN" altLang="en-US" sz="1400">
                <a:latin typeface="微软雅黑" panose="020B0503020204020204" pitchFamily="34" charset="-122"/>
                <a:ea typeface="微软雅黑" panose="020B0503020204020204" pitchFamily="34" charset="-122"/>
              </a:rPr>
              <a:t>围绕依法严惩，重点督导扫黑、除恶、治乱的成效，特别是发动群众情况，严守法律政策界限，严格依法办案，确保涉黑涉恶问题得到根本遏制情况</a:t>
            </a:r>
            <a:endParaRPr lang="zh-CN" altLang="en-US" sz="105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8" name="矩形 27"/>
          <p:cNvSpPr/>
          <p:nvPr/>
        </p:nvSpPr>
        <p:spPr>
          <a:xfrm>
            <a:off x="8578877" y="3056311"/>
            <a:ext cx="2938313" cy="1346907"/>
          </a:xfrm>
          <a:prstGeom prst="rect">
            <a:avLst/>
          </a:prstGeom>
        </p:spPr>
        <p:txBody>
          <a:bodyPr wrap="square">
            <a:spAutoFit/>
          </a:bodyPr>
          <a:lstStyle/>
          <a:p>
            <a:pPr algn="ctr">
              <a:lnSpc>
                <a:spcPct val="150000"/>
              </a:lnSpc>
            </a:pPr>
            <a:r>
              <a:rPr lang="zh-CN" altLang="en-US" sz="1400">
                <a:latin typeface="微软雅黑" panose="020B0503020204020204" pitchFamily="34" charset="-122"/>
                <a:ea typeface="微软雅黑" panose="020B0503020204020204" pitchFamily="34" charset="-122"/>
              </a:rPr>
              <a:t>围绕综合治理，重点督导各部门齐抓共管，相关监管部门对重点行业、重点领域加强日常监管，形成强大合力、整治突出问题情况</a:t>
            </a:r>
            <a:endParaRPr lang="zh-CN" altLang="en-US" sz="90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2994990" y="381864"/>
            <a:ext cx="6202020" cy="521970"/>
          </a:xfrm>
          <a:prstGeom prst="rect">
            <a:avLst/>
          </a:prstGeom>
        </p:spPr>
        <p:txBody>
          <a:bodyPr wrap="square">
            <a:spAutoFit/>
          </a:bodyPr>
          <a:lstStyle/>
          <a:p>
            <a:pPr algn="ctr"/>
            <a:r>
              <a:rPr lang="zh-CN" altLang="en-US" sz="2800" b="1">
                <a:solidFill>
                  <a:schemeClr val="bg2"/>
                </a:solidFill>
                <a:latin typeface="微软雅黑" panose="020B0503020204020204" pitchFamily="82" charset="2"/>
                <a:ea typeface="微软雅黑" panose="020B0503020204020204" pitchFamily="82" charset="2"/>
                <a:sym typeface="+mn-ea"/>
              </a:rPr>
              <a:t>六个重点，六个围绕</a:t>
            </a:r>
            <a:endParaRPr lang="zh-CN" altLang="en-US" sz="2800" b="1" dirty="0">
              <a:solidFill>
                <a:schemeClr val="bg2"/>
              </a:solidFill>
              <a:effectLst>
                <a:outerShdw blurRad="38100" dist="38100" dir="2700000" algn="tl">
                  <a:srgbClr val="000000">
                    <a:alpha val="43137"/>
                  </a:srgbClr>
                </a:outerShdw>
              </a:effectLst>
              <a:latin typeface="微软雅黑" panose="020B0503020204020204" pitchFamily="82" charset="2"/>
              <a:ea typeface="微软雅黑" panose="020B0503020204020204" pitchFamily="82" charset="2"/>
              <a:sym typeface="+mn-ea"/>
            </a:endParaRPr>
          </a:p>
        </p:txBody>
      </p:sp>
      <p:sp>
        <p:nvSpPr>
          <p:cNvPr id="9" name="矩形 8"/>
          <p:cNvSpPr/>
          <p:nvPr/>
        </p:nvSpPr>
        <p:spPr>
          <a:xfrm>
            <a:off x="4293365" y="1875100"/>
            <a:ext cx="3605270" cy="4070583"/>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egoe UI" panose="020B0502040204020203"/>
              <a:ea typeface="思源黑体 CN Light"/>
              <a:cs typeface="+mn-cs"/>
            </a:endParaRPr>
          </a:p>
        </p:txBody>
      </p:sp>
      <p:cxnSp>
        <p:nvCxnSpPr>
          <p:cNvPr id="10" name="直接连接符 9"/>
          <p:cNvCxnSpPr/>
          <p:nvPr/>
        </p:nvCxnSpPr>
        <p:spPr>
          <a:xfrm>
            <a:off x="5146646" y="5941155"/>
            <a:ext cx="1898708" cy="0"/>
          </a:xfrm>
          <a:prstGeom prst="line">
            <a:avLst/>
          </a:prstGeom>
          <a:ln w="25400">
            <a:solidFill>
              <a:srgbClr val="68293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799859" y="3014247"/>
            <a:ext cx="653143" cy="0"/>
          </a:xfrm>
          <a:prstGeom prst="line">
            <a:avLst/>
          </a:prstGeom>
          <a:ln>
            <a:solidFill>
              <a:srgbClr val="DB3028"/>
            </a:solidFill>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8245399" y="1875100"/>
            <a:ext cx="3605270" cy="4070583"/>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egoe UI" panose="020B0502040204020203"/>
              <a:ea typeface="思源黑体 CN Light"/>
              <a:cs typeface="+mn-cs"/>
            </a:endParaRPr>
          </a:p>
        </p:txBody>
      </p:sp>
      <p:cxnSp>
        <p:nvCxnSpPr>
          <p:cNvPr id="13" name="直接连接符 12"/>
          <p:cNvCxnSpPr/>
          <p:nvPr/>
        </p:nvCxnSpPr>
        <p:spPr>
          <a:xfrm>
            <a:off x="9098680" y="5941155"/>
            <a:ext cx="1898708" cy="0"/>
          </a:xfrm>
          <a:prstGeom prst="line">
            <a:avLst/>
          </a:prstGeom>
          <a:ln w="25400">
            <a:solidFill>
              <a:srgbClr val="68293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9786618" y="3014247"/>
            <a:ext cx="653143" cy="0"/>
          </a:xfrm>
          <a:prstGeom prst="line">
            <a:avLst/>
          </a:prstGeom>
          <a:ln>
            <a:solidFill>
              <a:srgbClr val="DB3028"/>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341330" y="1875100"/>
            <a:ext cx="3605270" cy="4070584"/>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egoe UI" panose="020B0502040204020203"/>
              <a:ea typeface="思源黑体 CN Light"/>
              <a:cs typeface="+mn-cs"/>
            </a:endParaRPr>
          </a:p>
        </p:txBody>
      </p:sp>
      <p:cxnSp>
        <p:nvCxnSpPr>
          <p:cNvPr id="16" name="直接连接符 15"/>
          <p:cNvCxnSpPr/>
          <p:nvPr/>
        </p:nvCxnSpPr>
        <p:spPr>
          <a:xfrm>
            <a:off x="1194611" y="5941155"/>
            <a:ext cx="1898708" cy="0"/>
          </a:xfrm>
          <a:prstGeom prst="line">
            <a:avLst/>
          </a:prstGeom>
          <a:ln w="25400">
            <a:solidFill>
              <a:srgbClr val="682930"/>
            </a:solidFill>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1866225" y="2442923"/>
            <a:ext cx="56297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a:ln>
                  <a:noFill/>
                </a:ln>
                <a:solidFill>
                  <a:srgbClr val="682830"/>
                </a:solidFill>
                <a:effectLst/>
                <a:uLnTx/>
                <a:uFillTx/>
                <a:latin typeface="微软雅黑" panose="020B0503020204020204" pitchFamily="34" charset="-122"/>
                <a:ea typeface="微软雅黑" panose="020B0503020204020204" pitchFamily="34" charset="-122"/>
              </a:rPr>
              <a:t>04</a:t>
            </a:r>
            <a:endParaRPr kumimoji="0" lang="en-US" altLang="zh-CN" sz="2400" b="1" i="0" u="none" strike="noStrike" kern="1200" cap="none" spc="0" normalizeH="0" baseline="0" noProof="0" dirty="0">
              <a:ln>
                <a:noFill/>
              </a:ln>
              <a:solidFill>
                <a:srgbClr val="682830"/>
              </a:solidFill>
              <a:effectLst/>
              <a:uLnTx/>
              <a:uFillTx/>
              <a:latin typeface="微软雅黑" panose="020B0503020204020204" pitchFamily="34" charset="-122"/>
              <a:ea typeface="微软雅黑" panose="020B0503020204020204" pitchFamily="34" charset="-122"/>
            </a:endParaRPr>
          </a:p>
        </p:txBody>
      </p:sp>
      <p:cxnSp>
        <p:nvCxnSpPr>
          <p:cNvPr id="18" name="直接连接符 17"/>
          <p:cNvCxnSpPr/>
          <p:nvPr/>
        </p:nvCxnSpPr>
        <p:spPr>
          <a:xfrm>
            <a:off x="1882549" y="3014247"/>
            <a:ext cx="653143" cy="0"/>
          </a:xfrm>
          <a:prstGeom prst="line">
            <a:avLst/>
          </a:prstGeom>
          <a:ln>
            <a:solidFill>
              <a:srgbClr val="DB3028"/>
            </a:solidFil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739964" y="3026902"/>
            <a:ext cx="2924013" cy="1708160"/>
          </a:xfrm>
          <a:prstGeom prst="rect">
            <a:avLst/>
          </a:prstGeom>
        </p:spPr>
        <p:txBody>
          <a:bodyPr wrap="square">
            <a:spAutoFit/>
          </a:bodyPr>
          <a:lstStyle/>
          <a:p>
            <a:pPr algn="ctr">
              <a:lnSpc>
                <a:spcPct val="150000"/>
              </a:lnSpc>
            </a:pPr>
            <a:r>
              <a:rPr lang="zh-CN" altLang="en-US" sz="1400"/>
              <a:t>围绕深挖彻查，重点督导把扫黑除恶与反腐败斗争和基层“拍蝇”结合起来，治理党员干部涉黑涉恶问题，深挖黑恶势力背后“保护伞”情况</a:t>
            </a:r>
            <a:endParaRPr lang="zh-CN" altLang="en-US" sz="105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0" name="矩形 19"/>
          <p:cNvSpPr/>
          <p:nvPr/>
        </p:nvSpPr>
        <p:spPr>
          <a:xfrm>
            <a:off x="5818259" y="2423651"/>
            <a:ext cx="56297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a:ln>
                  <a:noFill/>
                </a:ln>
                <a:solidFill>
                  <a:srgbClr val="682830"/>
                </a:solidFill>
                <a:effectLst/>
                <a:uLnTx/>
                <a:uFillTx/>
                <a:latin typeface="微软雅黑" panose="020B0503020204020204" pitchFamily="34" charset="-122"/>
                <a:ea typeface="微软雅黑" panose="020B0503020204020204" pitchFamily="34" charset="-122"/>
              </a:rPr>
              <a:t>05</a:t>
            </a:r>
            <a:endParaRPr kumimoji="0" lang="en-US" altLang="zh-CN" sz="2400" b="1" i="0" u="none" strike="noStrike" kern="1200" cap="none" spc="0" normalizeH="0" baseline="0" noProof="0" dirty="0">
              <a:ln>
                <a:noFill/>
              </a:ln>
              <a:solidFill>
                <a:srgbClr val="682830"/>
              </a:solidFill>
              <a:effectLst/>
              <a:uLnTx/>
              <a:uFillTx/>
              <a:latin typeface="微软雅黑" panose="020B0503020204020204" pitchFamily="34" charset="-122"/>
              <a:ea typeface="微软雅黑" panose="020B0503020204020204" pitchFamily="34" charset="-122"/>
            </a:endParaRPr>
          </a:p>
        </p:txBody>
      </p:sp>
      <p:sp>
        <p:nvSpPr>
          <p:cNvPr id="21" name="矩形 20"/>
          <p:cNvSpPr/>
          <p:nvPr/>
        </p:nvSpPr>
        <p:spPr>
          <a:xfrm>
            <a:off x="9835449" y="2416347"/>
            <a:ext cx="56297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a:ln>
                  <a:noFill/>
                </a:ln>
                <a:solidFill>
                  <a:srgbClr val="682830"/>
                </a:solidFill>
                <a:effectLst/>
                <a:uLnTx/>
                <a:uFillTx/>
                <a:latin typeface="微软雅黑" panose="020B0503020204020204" pitchFamily="34" charset="-122"/>
                <a:ea typeface="微软雅黑" panose="020B0503020204020204" pitchFamily="34" charset="-122"/>
              </a:rPr>
              <a:t>06</a:t>
            </a:r>
            <a:endParaRPr kumimoji="0" lang="en-US" altLang="zh-CN" sz="2400" b="1" i="0" u="none" strike="noStrike" kern="1200" cap="none" spc="0" normalizeH="0" baseline="0" noProof="0" dirty="0">
              <a:ln>
                <a:noFill/>
              </a:ln>
              <a:solidFill>
                <a:srgbClr val="682830"/>
              </a:solidFill>
              <a:effectLst/>
              <a:uLnTx/>
              <a:uFillTx/>
              <a:latin typeface="微软雅黑" panose="020B0503020204020204" pitchFamily="34" charset="-122"/>
              <a:ea typeface="微软雅黑" panose="020B0503020204020204" pitchFamily="34" charset="-122"/>
            </a:endParaRPr>
          </a:p>
        </p:txBody>
      </p:sp>
      <p:sp>
        <p:nvSpPr>
          <p:cNvPr id="27" name="矩形 26"/>
          <p:cNvSpPr/>
          <p:nvPr/>
        </p:nvSpPr>
        <p:spPr>
          <a:xfrm>
            <a:off x="4654136" y="3040901"/>
            <a:ext cx="2938313" cy="1351011"/>
          </a:xfrm>
          <a:prstGeom prst="rect">
            <a:avLst/>
          </a:prstGeom>
        </p:spPr>
        <p:txBody>
          <a:bodyPr wrap="square">
            <a:spAutoFit/>
          </a:bodyPr>
          <a:lstStyle/>
          <a:p>
            <a:pPr algn="ctr">
              <a:lnSpc>
                <a:spcPct val="150000"/>
              </a:lnSpc>
            </a:pPr>
            <a:r>
              <a:rPr lang="zh-CN" altLang="en-US" sz="1400"/>
              <a:t>围绕组织建设，重点督导整顿软弱涣散基层党组织，严防黑恶势力侵蚀基层政权，为铲除黑恶势力滋生土壤提供坚强组织保证情况</a:t>
            </a:r>
            <a:endParaRPr lang="zh-CN" altLang="en-US" sz="9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8" name="矩形 27"/>
          <p:cNvSpPr/>
          <p:nvPr/>
        </p:nvSpPr>
        <p:spPr>
          <a:xfrm>
            <a:off x="8578877" y="3056311"/>
            <a:ext cx="2938313" cy="2031325"/>
          </a:xfrm>
          <a:prstGeom prst="rect">
            <a:avLst/>
          </a:prstGeom>
        </p:spPr>
        <p:txBody>
          <a:bodyPr wrap="square">
            <a:spAutoFit/>
          </a:bodyPr>
          <a:lstStyle/>
          <a:p>
            <a:pPr algn="ctr">
              <a:lnSpc>
                <a:spcPct val="150000"/>
              </a:lnSpc>
            </a:pPr>
            <a:r>
              <a:rPr lang="zh-CN" altLang="en-US" sz="1400">
                <a:latin typeface="微软雅黑" panose="020B0503020204020204" pitchFamily="34" charset="-122"/>
                <a:ea typeface="微软雅黑" panose="020B0503020204020204" pitchFamily="34" charset="-122"/>
              </a:rPr>
              <a:t>围绕组织领导，重点督导各级扫黑除恶专项斗争领导小组及其办公室充分发挥职能作用，加大统筹力度，层层压实责任，推动解决经费保障、技术装备、专业队伍建设等重要问题情况</a:t>
            </a:r>
            <a:endParaRPr lang="zh-CN" altLang="en-US" sz="70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党建辉煌">
            <a:hlinkClick r:id="" action="ppaction://media"/>
          </p:cNvPr>
          <p:cNvPicPr>
            <a:picLocks noChangeAspect="1"/>
          </p:cNvPicPr>
          <p:nvPr>
            <a:videoFile r:link="rId1"/>
            <p:extLst>
              <p:ext uri="{DAA4B4D4-6D71-4841-9C94-3DE7FCFB9230}">
                <p14:media xmlns="" xmlns:p14="http://schemas.microsoft.com/office/powerpoint/2010/main" r:embed="rId4"/>
              </p:ext>
            </p:extLst>
          </p:nvPr>
        </p:nvPicPr>
        <p:blipFill>
          <a:blip r:embed="rId5" cstate="print"/>
          <a:stretch>
            <a:fillRect/>
          </a:stretch>
        </p:blipFill>
        <p:spPr>
          <a:xfrm>
            <a:off x="-609601" y="0"/>
            <a:ext cx="609601" cy="609600"/>
          </a:xfrm>
          <a:prstGeom prst="rect">
            <a:avLst/>
          </a:prstGeom>
        </p:spPr>
      </p:pic>
      <p:sp>
        <p:nvSpPr>
          <p:cNvPr id="8" name="文本框 7"/>
          <p:cNvSpPr txBox="1"/>
          <p:nvPr/>
        </p:nvSpPr>
        <p:spPr>
          <a:xfrm>
            <a:off x="759269" y="1875098"/>
            <a:ext cx="1464560" cy="769441"/>
          </a:xfrm>
          <a:prstGeom prst="rect">
            <a:avLst/>
          </a:prstGeom>
          <a:noFill/>
        </p:spPr>
        <p:txBody>
          <a:bodyPr wrap="square" rtlCol="0">
            <a:spAutoFit/>
          </a:bodyPr>
          <a:lstStyle/>
          <a:p>
            <a:r>
              <a:rPr lang="zh-CN" altLang="en-US" sz="4400" b="1" dirty="0">
                <a:latin typeface="微软雅黑" panose="020B0503020204020204" pitchFamily="34" charset="-122"/>
                <a:ea typeface="微软雅黑" panose="020B0503020204020204" pitchFamily="34" charset="-122"/>
              </a:rPr>
              <a:t>开展</a:t>
            </a:r>
          </a:p>
        </p:txBody>
      </p:sp>
      <p:sp>
        <p:nvSpPr>
          <p:cNvPr id="9" name="文本框 8"/>
          <p:cNvSpPr txBox="1"/>
          <p:nvPr/>
        </p:nvSpPr>
        <p:spPr>
          <a:xfrm>
            <a:off x="6017860" y="1977039"/>
            <a:ext cx="2052785" cy="769441"/>
          </a:xfrm>
          <a:prstGeom prst="rect">
            <a:avLst/>
          </a:prstGeom>
          <a:noFill/>
        </p:spPr>
        <p:txBody>
          <a:bodyPr wrap="square" rtlCol="0">
            <a:spAutoFit/>
          </a:bodyPr>
          <a:lstStyle/>
          <a:p>
            <a:r>
              <a:rPr lang="zh-CN" altLang="en-US" sz="4400" b="1">
                <a:latin typeface="微软雅黑" panose="020B0503020204020204" pitchFamily="34" charset="-122"/>
                <a:ea typeface="微软雅黑" panose="020B0503020204020204" pitchFamily="34" charset="-122"/>
              </a:rPr>
              <a:t>攻坚战</a:t>
            </a:r>
          </a:p>
        </p:txBody>
      </p:sp>
      <p:sp>
        <p:nvSpPr>
          <p:cNvPr id="10" name="文本框 9"/>
          <p:cNvSpPr txBox="1"/>
          <p:nvPr/>
        </p:nvSpPr>
        <p:spPr>
          <a:xfrm>
            <a:off x="1952169" y="1670241"/>
            <a:ext cx="4143831" cy="1107996"/>
          </a:xfrm>
          <a:prstGeom prst="rect">
            <a:avLst/>
          </a:prstGeom>
          <a:noFill/>
        </p:spPr>
        <p:txBody>
          <a:bodyPr wrap="square" rtlCol="0">
            <a:spAutoFit/>
          </a:bodyPr>
          <a:lstStyle/>
          <a:p>
            <a:pPr algn="dist"/>
            <a:r>
              <a:rPr lang="zh-CN" altLang="en-US" sz="6600" b="1">
                <a:latin typeface="默陌山魂手迹" panose="02000603000000000000" pitchFamily="2" charset="-122"/>
                <a:ea typeface="默陌山魂手迹" panose="02000603000000000000" pitchFamily="2" charset="-122"/>
              </a:rPr>
              <a:t>扫黑除恶</a:t>
            </a:r>
          </a:p>
        </p:txBody>
      </p:sp>
      <p:sp>
        <p:nvSpPr>
          <p:cNvPr id="11" name="文本框 10"/>
          <p:cNvSpPr txBox="1"/>
          <p:nvPr/>
        </p:nvSpPr>
        <p:spPr>
          <a:xfrm>
            <a:off x="7288900" y="1632049"/>
            <a:ext cx="4837850" cy="1200329"/>
          </a:xfrm>
          <a:prstGeom prst="rect">
            <a:avLst/>
          </a:prstGeom>
          <a:noFill/>
        </p:spPr>
        <p:txBody>
          <a:bodyPr wrap="square" rtlCol="0">
            <a:spAutoFit/>
          </a:bodyPr>
          <a:lstStyle/>
          <a:p>
            <a:pPr algn="ctr"/>
            <a:r>
              <a:rPr lang="zh-CN" altLang="en-US" sz="7200" b="1">
                <a:latin typeface="默陌山魂手迹" panose="02000603000000000000" pitchFamily="2" charset="-122"/>
                <a:ea typeface="默陌山魂手迹" panose="02000603000000000000" pitchFamily="2" charset="-122"/>
              </a:rPr>
              <a:t>专项斗争</a:t>
            </a:r>
          </a:p>
        </p:txBody>
      </p:sp>
      <p:sp>
        <p:nvSpPr>
          <p:cNvPr id="14" name="文本框 13"/>
          <p:cNvSpPr txBox="1"/>
          <p:nvPr/>
        </p:nvSpPr>
        <p:spPr>
          <a:xfrm>
            <a:off x="3427766" y="3599913"/>
            <a:ext cx="5328755" cy="369332"/>
          </a:xfrm>
          <a:prstGeom prst="rect">
            <a:avLst/>
          </a:prstGeom>
          <a:noFill/>
        </p:spPr>
        <p:txBody>
          <a:bodyPr wrap="square" rtlCol="0">
            <a:spAutoFit/>
          </a:bodyPr>
          <a:lstStyle/>
          <a:p>
            <a:pPr algn="ctr"/>
            <a:r>
              <a:rPr lang="zh-CN" altLang="en-US"/>
              <a:t>开展扫黑除恶专项斗争，创造安全稳定的社会环境</a:t>
            </a:r>
          </a:p>
        </p:txBody>
      </p:sp>
      <p:cxnSp>
        <p:nvCxnSpPr>
          <p:cNvPr id="16" name="直接连接符 15"/>
          <p:cNvCxnSpPr/>
          <p:nvPr/>
        </p:nvCxnSpPr>
        <p:spPr>
          <a:xfrm>
            <a:off x="3133126" y="3777277"/>
            <a:ext cx="35052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8684383" y="3777277"/>
            <a:ext cx="35052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26" name="组合 25"/>
          <p:cNvGrpSpPr/>
          <p:nvPr/>
        </p:nvGrpSpPr>
        <p:grpSpPr>
          <a:xfrm>
            <a:off x="4203244" y="3025046"/>
            <a:ext cx="3753638" cy="336024"/>
            <a:chOff x="4635697" y="2901710"/>
            <a:chExt cx="2888732" cy="258599"/>
          </a:xfrm>
        </p:grpSpPr>
        <p:sp>
          <p:nvSpPr>
            <p:cNvPr id="12" name="矩形 11"/>
            <p:cNvSpPr/>
            <p:nvPr/>
          </p:nvSpPr>
          <p:spPr>
            <a:xfrm rot="2699020">
              <a:off x="4635697" y="2913514"/>
              <a:ext cx="246795" cy="246795"/>
            </a:xfrm>
            <a:prstGeom prst="rect">
              <a:avLst/>
            </a:prstGeom>
            <a:solidFill>
              <a:srgbClr val="A82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rot="2699020">
              <a:off x="4994796" y="2913513"/>
              <a:ext cx="246795" cy="246795"/>
            </a:xfrm>
            <a:prstGeom prst="rect">
              <a:avLst/>
            </a:prstGeom>
            <a:solidFill>
              <a:srgbClr val="A82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rot="2699020">
              <a:off x="5353895" y="2907613"/>
              <a:ext cx="246795" cy="246795"/>
            </a:xfrm>
            <a:prstGeom prst="rect">
              <a:avLst/>
            </a:prstGeom>
            <a:solidFill>
              <a:srgbClr val="A82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rot="2699020">
              <a:off x="5712994" y="2907612"/>
              <a:ext cx="246795" cy="246795"/>
            </a:xfrm>
            <a:prstGeom prst="rect">
              <a:avLst/>
            </a:prstGeom>
            <a:solidFill>
              <a:srgbClr val="A82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rot="2699020">
              <a:off x="6200337" y="2907612"/>
              <a:ext cx="246795" cy="246795"/>
            </a:xfrm>
            <a:prstGeom prst="rect">
              <a:avLst/>
            </a:prstGeom>
            <a:solidFill>
              <a:srgbClr val="A82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rot="2699020">
              <a:off x="6559436" y="2907611"/>
              <a:ext cx="246795" cy="246795"/>
            </a:xfrm>
            <a:prstGeom prst="rect">
              <a:avLst/>
            </a:prstGeom>
            <a:solidFill>
              <a:srgbClr val="A82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rot="2699020">
              <a:off x="6918535" y="2901711"/>
              <a:ext cx="246795" cy="246795"/>
            </a:xfrm>
            <a:prstGeom prst="rect">
              <a:avLst/>
            </a:prstGeom>
            <a:solidFill>
              <a:srgbClr val="A82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rot="2699020">
              <a:off x="7277634" y="2901710"/>
              <a:ext cx="246795" cy="246795"/>
            </a:xfrm>
            <a:prstGeom prst="rect">
              <a:avLst/>
            </a:prstGeom>
            <a:solidFill>
              <a:srgbClr val="A82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文本框 26"/>
          <p:cNvSpPr txBox="1"/>
          <p:nvPr/>
        </p:nvSpPr>
        <p:spPr>
          <a:xfrm>
            <a:off x="4120571" y="3004816"/>
            <a:ext cx="466616" cy="369332"/>
          </a:xfrm>
          <a:prstGeom prst="rect">
            <a:avLst/>
          </a:prstGeom>
          <a:noFill/>
        </p:spPr>
        <p:txBody>
          <a:bodyPr wrap="square" rtlCol="0">
            <a:spAutoFit/>
          </a:bodyPr>
          <a:lstStyle/>
          <a:p>
            <a:pPr algn="ctr"/>
            <a:r>
              <a:rPr lang="zh-CN" altLang="en-US">
                <a:solidFill>
                  <a:schemeClr val="bg1"/>
                </a:solidFill>
              </a:rPr>
              <a:t>牢</a:t>
            </a:r>
          </a:p>
        </p:txBody>
      </p:sp>
      <p:sp>
        <p:nvSpPr>
          <p:cNvPr id="28" name="文本框 27"/>
          <p:cNvSpPr txBox="1"/>
          <p:nvPr/>
        </p:nvSpPr>
        <p:spPr>
          <a:xfrm>
            <a:off x="4590347" y="3017193"/>
            <a:ext cx="466616" cy="369332"/>
          </a:xfrm>
          <a:prstGeom prst="rect">
            <a:avLst/>
          </a:prstGeom>
          <a:noFill/>
        </p:spPr>
        <p:txBody>
          <a:bodyPr wrap="square" rtlCol="0">
            <a:spAutoFit/>
          </a:bodyPr>
          <a:lstStyle/>
          <a:p>
            <a:pPr algn="ctr"/>
            <a:r>
              <a:rPr lang="zh-CN" altLang="en-US">
                <a:solidFill>
                  <a:schemeClr val="bg1"/>
                </a:solidFill>
              </a:rPr>
              <a:t>记</a:t>
            </a:r>
          </a:p>
        </p:txBody>
      </p:sp>
      <p:sp>
        <p:nvSpPr>
          <p:cNvPr id="29" name="文本框 28"/>
          <p:cNvSpPr txBox="1"/>
          <p:nvPr/>
        </p:nvSpPr>
        <p:spPr>
          <a:xfrm>
            <a:off x="5056963" y="3008391"/>
            <a:ext cx="466616" cy="369332"/>
          </a:xfrm>
          <a:prstGeom prst="rect">
            <a:avLst/>
          </a:prstGeom>
          <a:noFill/>
        </p:spPr>
        <p:txBody>
          <a:bodyPr wrap="square" rtlCol="0">
            <a:spAutoFit/>
          </a:bodyPr>
          <a:lstStyle/>
          <a:p>
            <a:pPr algn="ctr"/>
            <a:r>
              <a:rPr lang="zh-CN" altLang="en-US">
                <a:solidFill>
                  <a:schemeClr val="bg1"/>
                </a:solidFill>
              </a:rPr>
              <a:t>使</a:t>
            </a:r>
          </a:p>
        </p:txBody>
      </p:sp>
      <p:sp>
        <p:nvSpPr>
          <p:cNvPr id="30" name="文本框 29"/>
          <p:cNvSpPr txBox="1"/>
          <p:nvPr/>
        </p:nvSpPr>
        <p:spPr>
          <a:xfrm>
            <a:off x="5523579" y="3000723"/>
            <a:ext cx="466616" cy="369332"/>
          </a:xfrm>
          <a:prstGeom prst="rect">
            <a:avLst/>
          </a:prstGeom>
          <a:noFill/>
        </p:spPr>
        <p:txBody>
          <a:bodyPr wrap="square" rtlCol="0">
            <a:spAutoFit/>
          </a:bodyPr>
          <a:lstStyle/>
          <a:p>
            <a:pPr algn="ctr"/>
            <a:r>
              <a:rPr lang="zh-CN" altLang="en-US">
                <a:solidFill>
                  <a:schemeClr val="bg1"/>
                </a:solidFill>
              </a:rPr>
              <a:t>命</a:t>
            </a:r>
          </a:p>
        </p:txBody>
      </p:sp>
      <p:sp>
        <p:nvSpPr>
          <p:cNvPr id="31" name="文本框 30"/>
          <p:cNvSpPr txBox="1"/>
          <p:nvPr/>
        </p:nvSpPr>
        <p:spPr>
          <a:xfrm>
            <a:off x="6157738" y="2992307"/>
            <a:ext cx="466616" cy="369332"/>
          </a:xfrm>
          <a:prstGeom prst="rect">
            <a:avLst/>
          </a:prstGeom>
          <a:noFill/>
        </p:spPr>
        <p:txBody>
          <a:bodyPr wrap="square" rtlCol="0">
            <a:spAutoFit/>
          </a:bodyPr>
          <a:lstStyle/>
          <a:p>
            <a:pPr algn="ctr"/>
            <a:r>
              <a:rPr lang="zh-CN" altLang="en-US">
                <a:solidFill>
                  <a:schemeClr val="bg1"/>
                </a:solidFill>
              </a:rPr>
              <a:t>不</a:t>
            </a:r>
          </a:p>
        </p:txBody>
      </p:sp>
      <p:sp>
        <p:nvSpPr>
          <p:cNvPr id="32" name="文本框 31"/>
          <p:cNvSpPr txBox="1"/>
          <p:nvPr/>
        </p:nvSpPr>
        <p:spPr>
          <a:xfrm>
            <a:off x="6623451" y="2987301"/>
            <a:ext cx="466616" cy="369332"/>
          </a:xfrm>
          <a:prstGeom prst="rect">
            <a:avLst/>
          </a:prstGeom>
          <a:noFill/>
        </p:spPr>
        <p:txBody>
          <a:bodyPr wrap="square" rtlCol="0">
            <a:spAutoFit/>
          </a:bodyPr>
          <a:lstStyle/>
          <a:p>
            <a:pPr algn="ctr"/>
            <a:r>
              <a:rPr lang="zh-CN" altLang="en-US">
                <a:solidFill>
                  <a:schemeClr val="bg1"/>
                </a:solidFill>
              </a:rPr>
              <a:t>忘</a:t>
            </a:r>
          </a:p>
        </p:txBody>
      </p:sp>
      <p:sp>
        <p:nvSpPr>
          <p:cNvPr id="33" name="文本框 32"/>
          <p:cNvSpPr txBox="1"/>
          <p:nvPr/>
        </p:nvSpPr>
        <p:spPr>
          <a:xfrm>
            <a:off x="7090067" y="2987301"/>
            <a:ext cx="466616" cy="369332"/>
          </a:xfrm>
          <a:prstGeom prst="rect">
            <a:avLst/>
          </a:prstGeom>
          <a:noFill/>
        </p:spPr>
        <p:txBody>
          <a:bodyPr wrap="square" rtlCol="0">
            <a:spAutoFit/>
          </a:bodyPr>
          <a:lstStyle/>
          <a:p>
            <a:pPr algn="ctr"/>
            <a:r>
              <a:rPr lang="zh-CN" altLang="en-US">
                <a:solidFill>
                  <a:schemeClr val="bg1"/>
                </a:solidFill>
              </a:rPr>
              <a:t>初</a:t>
            </a:r>
          </a:p>
        </p:txBody>
      </p:sp>
      <p:sp>
        <p:nvSpPr>
          <p:cNvPr id="34" name="文本框 33"/>
          <p:cNvSpPr txBox="1"/>
          <p:nvPr/>
        </p:nvSpPr>
        <p:spPr>
          <a:xfrm>
            <a:off x="7563230" y="2973966"/>
            <a:ext cx="466616" cy="369332"/>
          </a:xfrm>
          <a:prstGeom prst="rect">
            <a:avLst/>
          </a:prstGeom>
          <a:noFill/>
        </p:spPr>
        <p:txBody>
          <a:bodyPr wrap="square" rtlCol="0">
            <a:spAutoFit/>
          </a:bodyPr>
          <a:lstStyle/>
          <a:p>
            <a:pPr algn="ctr"/>
            <a:r>
              <a:rPr lang="zh-CN" altLang="en-US">
                <a:solidFill>
                  <a:schemeClr val="bg1"/>
                </a:solidFill>
              </a:rPr>
              <a:t>心</a:t>
            </a:r>
          </a:p>
        </p:txBody>
      </p:sp>
      <p:grpSp>
        <p:nvGrpSpPr>
          <p:cNvPr id="35" name="组合 34"/>
          <p:cNvGrpSpPr/>
          <p:nvPr/>
        </p:nvGrpSpPr>
        <p:grpSpPr>
          <a:xfrm>
            <a:off x="5384617" y="978848"/>
            <a:ext cx="1211155" cy="620508"/>
            <a:chOff x="5365825" y="1585663"/>
            <a:chExt cx="1211155" cy="620508"/>
          </a:xfrm>
        </p:grpSpPr>
        <p:pic>
          <p:nvPicPr>
            <p:cNvPr id="36" name="图片 35"/>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5838654" y="1927122"/>
              <a:ext cx="514691" cy="279049"/>
            </a:xfrm>
            <a:prstGeom prst="rect">
              <a:avLst/>
            </a:prstGeom>
          </p:spPr>
        </p:pic>
        <p:pic>
          <p:nvPicPr>
            <p:cNvPr id="37" name="图片 36"/>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6347539" y="1691082"/>
              <a:ext cx="229441" cy="198435"/>
            </a:xfrm>
            <a:prstGeom prst="rect">
              <a:avLst/>
            </a:prstGeom>
          </p:spPr>
        </p:pic>
        <p:pic>
          <p:nvPicPr>
            <p:cNvPr id="38" name="图片 37"/>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5365825" y="1585663"/>
              <a:ext cx="328658" cy="210837"/>
            </a:xfrm>
            <a:prstGeom prst="rect">
              <a:avLst/>
            </a:prstGeom>
          </p:spPr>
        </p:pic>
      </p:grpSp>
    </p:spTree>
  </p:cSld>
  <p:clrMapOvr>
    <a:masterClrMapping/>
  </p:clrMapOvr>
  <mc:AlternateContent xmlns:mc="http://schemas.openxmlformats.org/markup-compatibility/2006">
    <mc:Choice xmlns="" xmlns:p14="http://schemas.microsoft.com/office/powerpoint/2010/main" Requires="p14">
      <p:transition spd="slow" p14:dur="1500" advClick="0" advTm="5000">
        <p:random/>
      </p:transition>
    </mc:Choice>
    <mc:Fallback>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7" repeatCount="indefinite" fill="hold" display="0">
                  <p:stCondLst>
                    <p:cond delay="indefinite"/>
                  </p:stCondLst>
                  <p:endCondLst>
                    <p:cond evt="onStopAudio" delay="0">
                      <p:tgtEl>
                        <p:sldTgt/>
                      </p:tgtEl>
                    </p:cond>
                  </p:end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457200" y="321365"/>
            <a:ext cx="11277600" cy="6215270"/>
          </a:xfrm>
          <a:prstGeom prst="rect">
            <a:avLst/>
          </a:prstGeom>
          <a:solidFill>
            <a:srgbClr val="632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Picture 5"/>
          <p:cNvPicPr>
            <a:picLocks noChangeAspect="1" noChangeArrowheads="1"/>
          </p:cNvPicPr>
          <p:nvPr/>
        </p:nvPicPr>
        <p:blipFill rotWithShape="1">
          <a:blip r:embed="rId3">
            <a:extLst>
              <a:ext uri="{28A0092B-C50C-407E-A947-70E740481C1C}">
                <a14:useLocalDpi xmlns="" xmlns:a14="http://schemas.microsoft.com/office/drawing/2010/main" val="0"/>
              </a:ext>
            </a:extLst>
          </a:blip>
          <a:srcRect t="-965" b="-965"/>
          <a:stretch>
            <a:fillRect/>
          </a:stretch>
        </p:blipFill>
        <p:spPr bwMode="auto">
          <a:xfrm>
            <a:off x="457200" y="3760314"/>
            <a:ext cx="11277600" cy="27128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矩形 22"/>
          <p:cNvSpPr/>
          <p:nvPr/>
        </p:nvSpPr>
        <p:spPr>
          <a:xfrm>
            <a:off x="2533063" y="5486400"/>
            <a:ext cx="2423886" cy="2467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zh-CN" altLang="en-US" sz="1600" dirty="0">
                <a:solidFill>
                  <a:srgbClr val="63242E"/>
                </a:solidFill>
                <a:latin typeface="华文行楷" panose="02010800040101010101" pitchFamily="2" charset="-122"/>
                <a:ea typeface="华文行楷" panose="02010800040101010101" pitchFamily="2" charset="-122"/>
              </a:rPr>
              <a:t>中华人民共和国万岁</a:t>
            </a:r>
          </a:p>
        </p:txBody>
      </p:sp>
      <p:sp>
        <p:nvSpPr>
          <p:cNvPr id="24" name="矩形 23"/>
          <p:cNvSpPr/>
          <p:nvPr/>
        </p:nvSpPr>
        <p:spPr>
          <a:xfrm>
            <a:off x="7083291" y="5486399"/>
            <a:ext cx="2423886" cy="2467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zh-CN" altLang="en-US" sz="1600" dirty="0">
                <a:solidFill>
                  <a:srgbClr val="63242E"/>
                </a:solidFill>
                <a:latin typeface="华文行楷" panose="02010800040101010101" pitchFamily="2" charset="-122"/>
                <a:ea typeface="华文行楷" panose="02010800040101010101" pitchFamily="2" charset="-122"/>
              </a:rPr>
              <a:t>世界人民大团结万岁</a:t>
            </a:r>
          </a:p>
        </p:txBody>
      </p:sp>
      <p:sp>
        <p:nvSpPr>
          <p:cNvPr id="2" name="TextBox 22"/>
          <p:cNvSpPr txBox="1"/>
          <p:nvPr/>
        </p:nvSpPr>
        <p:spPr>
          <a:xfrm>
            <a:off x="993913" y="1770697"/>
            <a:ext cx="10204174" cy="1967230"/>
          </a:xfrm>
          <a:prstGeom prst="rect">
            <a:avLst/>
          </a:prstGeom>
          <a:noFill/>
        </p:spPr>
        <p:txBody>
          <a:bodyPr wrap="square" lIns="121815" tIns="60907" rIns="121815" bIns="60907">
            <a:spAutoFit/>
          </a:bodyPr>
          <a:lstStyle/>
          <a:p>
            <a:pPr algn="ctr">
              <a:lnSpc>
                <a:spcPct val="150000"/>
              </a:lnSpc>
            </a:pPr>
            <a:r>
              <a:rPr lang="zh-CN" altLang="en-US" sz="1600">
                <a:solidFill>
                  <a:schemeClr val="bg2"/>
                </a:solidFill>
                <a:latin typeface="微软雅黑" panose="020B0503020204020204" pitchFamily="34" charset="-122"/>
                <a:ea typeface="微软雅黑" panose="020B0503020204020204" pitchFamily="34" charset="-122"/>
                <a:sym typeface="+mn-ea"/>
              </a:rPr>
              <a:t>“扫黑除恶”一词来源于中共中央、国务院在</a:t>
            </a:r>
            <a:r>
              <a:rPr lang="en-US" altLang="zh-CN" sz="1600">
                <a:solidFill>
                  <a:schemeClr val="bg2"/>
                </a:solidFill>
                <a:latin typeface="微软雅黑" panose="020B0503020204020204" pitchFamily="34" charset="-122"/>
                <a:ea typeface="微软雅黑" panose="020B0503020204020204" pitchFamily="34" charset="-122"/>
                <a:sym typeface="+mn-ea"/>
              </a:rPr>
              <a:t>2018</a:t>
            </a:r>
            <a:r>
              <a:rPr lang="zh-CN" altLang="en-US" sz="1600">
                <a:solidFill>
                  <a:schemeClr val="bg2"/>
                </a:solidFill>
                <a:latin typeface="微软雅黑" panose="020B0503020204020204" pitchFamily="34" charset="-122"/>
                <a:ea typeface="微软雅黑" panose="020B0503020204020204" pitchFamily="34" charset="-122"/>
                <a:sym typeface="+mn-ea"/>
              </a:rPr>
              <a:t>年</a:t>
            </a:r>
            <a:r>
              <a:rPr lang="en-US" altLang="zh-CN" sz="1600">
                <a:solidFill>
                  <a:schemeClr val="bg2"/>
                </a:solidFill>
                <a:latin typeface="微软雅黑" panose="020B0503020204020204" pitchFamily="34" charset="-122"/>
                <a:ea typeface="微软雅黑" panose="020B0503020204020204" pitchFamily="34" charset="-122"/>
                <a:sym typeface="+mn-ea"/>
              </a:rPr>
              <a:t>1</a:t>
            </a:r>
            <a:r>
              <a:rPr lang="zh-CN" altLang="en-US" sz="1600">
                <a:solidFill>
                  <a:schemeClr val="bg2"/>
                </a:solidFill>
                <a:latin typeface="微软雅黑" panose="020B0503020204020204" pitchFamily="34" charset="-122"/>
                <a:ea typeface="微软雅黑" panose="020B0503020204020204" pitchFamily="34" charset="-122"/>
                <a:sym typeface="+mn-ea"/>
              </a:rPr>
              <a:t>月发出的</a:t>
            </a:r>
            <a:r>
              <a:rPr lang="en-US" altLang="zh-CN" sz="1600">
                <a:solidFill>
                  <a:schemeClr val="bg2"/>
                </a:solidFill>
                <a:latin typeface="微软雅黑" panose="020B0503020204020204" pitchFamily="34" charset="-122"/>
                <a:ea typeface="微软雅黑" panose="020B0503020204020204" pitchFamily="34" charset="-122"/>
                <a:sym typeface="+mn-ea"/>
              </a:rPr>
              <a:t>《</a:t>
            </a:r>
            <a:r>
              <a:rPr lang="zh-CN" altLang="en-US" sz="1600">
                <a:solidFill>
                  <a:schemeClr val="bg2"/>
                </a:solidFill>
                <a:latin typeface="微软雅黑" panose="020B0503020204020204" pitchFamily="34" charset="-122"/>
                <a:ea typeface="微软雅黑" panose="020B0503020204020204" pitchFamily="34" charset="-122"/>
                <a:sym typeface="+mn-ea"/>
              </a:rPr>
              <a:t>关于开展扫黑除恶专项斗争的通知</a:t>
            </a:r>
            <a:r>
              <a:rPr lang="en-US" altLang="zh-CN" sz="1600">
                <a:solidFill>
                  <a:schemeClr val="bg2"/>
                </a:solidFill>
                <a:latin typeface="微软雅黑" panose="020B0503020204020204" pitchFamily="34" charset="-122"/>
                <a:ea typeface="微软雅黑" panose="020B0503020204020204" pitchFamily="34" charset="-122"/>
                <a:sym typeface="+mn-ea"/>
              </a:rPr>
              <a:t>》</a:t>
            </a:r>
            <a:r>
              <a:rPr lang="zh-CN" altLang="en-US" sz="1600">
                <a:solidFill>
                  <a:schemeClr val="bg2"/>
                </a:solidFill>
                <a:latin typeface="微软雅黑" panose="020B0503020204020204" pitchFamily="34" charset="-122"/>
                <a:ea typeface="微软雅黑" panose="020B0503020204020204" pitchFamily="34" charset="-122"/>
                <a:sym typeface="+mn-ea"/>
              </a:rPr>
              <a:t>。对比过去，这次“扫黑”比“打黑”更加全面深入，是由党中央、国务院专门印发通知，整合多部门力量，集党和国家之力要把这个问题解决好。“扫黑除恶”、“打黑除恶”一字之差，意味着在广度、深度、力度方面提出了更高的要求，彰显了党中央除恶务尽，坚决将黑恶势力的嚣张气焰打下去，切实保障人民安居乐业、社会安定有序、国家长治久安的坚强决心和信心。</a:t>
            </a:r>
            <a:endParaRPr kumimoji="0" lang="zh-CN" altLang="en-US" sz="1600" b="0" i="0" u="none" strike="noStrike" kern="1200" cap="none" spc="0" normalizeH="0" baseline="0" noProof="0" dirty="0">
              <a:ln>
                <a:noFill/>
              </a:ln>
              <a:solidFill>
                <a:schemeClr val="bg2"/>
              </a:solidFill>
              <a:effectLst/>
              <a:uLnTx/>
              <a:uFillTx/>
              <a:latin typeface="微软雅黑" panose="020B0503020204020204" pitchFamily="34" charset="-122"/>
              <a:ea typeface="微软雅黑" panose="020B0503020204020204" pitchFamily="34" charset="-122"/>
              <a:sym typeface="+mn-ea"/>
            </a:endParaRPr>
          </a:p>
        </p:txBody>
      </p:sp>
      <p:sp>
        <p:nvSpPr>
          <p:cNvPr id="3" name="矩形 2"/>
          <p:cNvSpPr/>
          <p:nvPr/>
        </p:nvSpPr>
        <p:spPr>
          <a:xfrm>
            <a:off x="5227298" y="831910"/>
            <a:ext cx="1722269" cy="672304"/>
          </a:xfrm>
          <a:prstGeom prst="rect">
            <a:avLst/>
          </a:prstGeom>
        </p:spPr>
        <p:txBody>
          <a:bodyPr wrap="square" lIns="117164" tIns="58581" rIns="117164" bIns="58581">
            <a:spAutoFit/>
          </a:bodyPr>
          <a:lstStyle/>
          <a:p>
            <a:pPr marL="0" marR="0" lvl="0" indent="0" algn="ctr" defTabSz="1217930" rtl="0" eaLnBrk="1" fontAlgn="base" latinLnBrk="0" hangingPunct="1">
              <a:lnSpc>
                <a:spcPct val="100000"/>
              </a:lnSpc>
              <a:spcBef>
                <a:spcPct val="0"/>
              </a:spcBef>
              <a:spcAft>
                <a:spcPct val="0"/>
              </a:spcAft>
              <a:buClrTx/>
              <a:buSzTx/>
              <a:buFontTx/>
              <a:buNone/>
              <a:defRPr/>
            </a:pPr>
            <a:r>
              <a:rPr kumimoji="0" lang="zh-CN" altLang="en-US" sz="3600" b="1" i="0" u="none" strike="noStrike" kern="3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明兰_UI_TC" pitchFamily="2" charset="-122"/>
              </a:rPr>
              <a:t>前   言</a:t>
            </a:r>
            <a:endParaRPr kumimoji="0" lang="en-US" altLang="zh-CN" sz="3600" b="1" i="0" u="none" strike="noStrike" kern="3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明兰_UI_TC" pitchFamily="2" charset="-122"/>
            </a:endParaRPr>
          </a:p>
        </p:txBody>
      </p:sp>
    </p:spTree>
  </p:cSld>
  <p:clrMapOvr>
    <a:masterClrMapping/>
  </p:clrMapOvr>
  <mc:AlternateContent xmlns:mc="http://schemas.openxmlformats.org/markup-compatibility/2006">
    <mc:Choice xmlns="" xmlns:p14="http://schemas.microsoft.com/office/powerpoint/2010/main" Requires="p14">
      <p:transition spd="slow" p14:dur="1500" advClick="0" advTm="5000">
        <p:random/>
      </p:transition>
    </mc:Choice>
    <mc:Fallback>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4789757" y="1624201"/>
            <a:ext cx="6114319" cy="676402"/>
            <a:chOff x="4572731" y="2582283"/>
            <a:chExt cx="6114319" cy="676402"/>
          </a:xfrm>
        </p:grpSpPr>
        <p:sp>
          <p:nvSpPr>
            <p:cNvPr id="12" name="矩形 11"/>
            <p:cNvSpPr/>
            <p:nvPr/>
          </p:nvSpPr>
          <p:spPr>
            <a:xfrm>
              <a:off x="5325723" y="2582287"/>
              <a:ext cx="5361327" cy="676398"/>
            </a:xfrm>
            <a:prstGeom prst="rect">
              <a:avLst/>
            </a:prstGeom>
            <a:noFill/>
            <a:ln w="12700" cap="flat" cmpd="sng" algn="ctr">
              <a:solidFill>
                <a:srgbClr val="63242E"/>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13" name="Rectangle 5"/>
            <p:cNvSpPr>
              <a:spLocks noChangeArrowheads="1"/>
            </p:cNvSpPr>
            <p:nvPr/>
          </p:nvSpPr>
          <p:spPr bwMode="auto">
            <a:xfrm>
              <a:off x="5503021" y="2705043"/>
              <a:ext cx="2489200" cy="43053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spAutoFit/>
              <a:sp3d extrusionH="654050">
                <a:extrusionClr>
                  <a:srgbClr val="FF0000"/>
                </a:extrusionClr>
              </a:sp3d>
            </a:bodyPr>
            <a:lstStyle/>
            <a:p>
              <a:pPr lvl="0" algn="l" eaLnBrk="0" fontAlgn="base" hangingPunct="0">
                <a:spcBef>
                  <a:spcPct val="0"/>
                </a:spcBef>
                <a:spcAft>
                  <a:spcPct val="0"/>
                </a:spcAft>
                <a:defRPr/>
              </a:pPr>
              <a:r>
                <a:rPr lang="zh-CN" altLang="en-US" sz="2800" b="1">
                  <a:solidFill>
                    <a:srgbClr val="63242E"/>
                  </a:solidFill>
                  <a:latin typeface="微软雅黑" panose="020B0503020204020204" pitchFamily="82" charset="2"/>
                  <a:ea typeface="微软雅黑" panose="020B0503020204020204" pitchFamily="82" charset="2"/>
                  <a:sym typeface="+mn-ea"/>
                </a:rPr>
                <a:t>扫黑对象有哪些</a:t>
              </a:r>
              <a:endParaRPr lang="zh-CN" altLang="en-US" sz="2800" b="1" kern="0" spc="300" dirty="0">
                <a:ln cmpd="sng">
                  <a:noFill/>
                  <a:prstDash val="solid"/>
                </a:ln>
                <a:solidFill>
                  <a:srgbClr val="63242E"/>
                </a:solidFill>
                <a:latin typeface="微软雅黑" panose="020B0503020204020204" pitchFamily="82" charset="2"/>
                <a:ea typeface="微软雅黑" panose="020B0503020204020204" pitchFamily="82" charset="2"/>
                <a:sym typeface="+mn-ea"/>
              </a:endParaRPr>
            </a:p>
          </p:txBody>
        </p:sp>
        <p:sp>
          <p:nvSpPr>
            <p:cNvPr id="14" name="矩形 13"/>
            <p:cNvSpPr/>
            <p:nvPr/>
          </p:nvSpPr>
          <p:spPr>
            <a:xfrm>
              <a:off x="4572731" y="2582283"/>
              <a:ext cx="675704" cy="676398"/>
            </a:xfrm>
            <a:prstGeom prst="rect">
              <a:avLst/>
            </a:prstGeom>
            <a:solidFill>
              <a:srgbClr val="63242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prstClr val="white"/>
                  </a:solidFill>
                  <a:effectLst/>
                  <a:uLnTx/>
                  <a:uFillTx/>
                  <a:latin typeface="方正兰亭粗黑_GBK" panose="02000000000000000000" pitchFamily="2" charset="-122"/>
                  <a:ea typeface="方正兰亭粗黑_GBK" panose="02000000000000000000" pitchFamily="2" charset="-122"/>
                  <a:cs typeface="+mn-cs"/>
                </a:rPr>
                <a:t>02</a:t>
              </a:r>
              <a:endParaRPr kumimoji="0" lang="zh-CN" altLang="en-US" sz="2400" b="1" i="0" u="none" strike="noStrike" kern="0" cap="none" spc="0" normalizeH="0" baseline="0" noProof="0" dirty="0">
                <a:ln>
                  <a:noFill/>
                </a:ln>
                <a:solidFill>
                  <a:prstClr val="white"/>
                </a:solidFill>
                <a:effectLst/>
                <a:uLnTx/>
                <a:uFillTx/>
                <a:latin typeface="方正兰亭粗黑_GBK" panose="02000000000000000000" pitchFamily="2" charset="-122"/>
                <a:ea typeface="方正兰亭粗黑_GBK" panose="02000000000000000000" pitchFamily="2" charset="-122"/>
                <a:cs typeface="+mn-cs"/>
              </a:endParaRPr>
            </a:p>
          </p:txBody>
        </p:sp>
      </p:grpSp>
      <p:grpSp>
        <p:nvGrpSpPr>
          <p:cNvPr id="15" name="组合 14"/>
          <p:cNvGrpSpPr/>
          <p:nvPr/>
        </p:nvGrpSpPr>
        <p:grpSpPr>
          <a:xfrm>
            <a:off x="4789757" y="680529"/>
            <a:ext cx="6114319" cy="676398"/>
            <a:chOff x="4572731" y="1769775"/>
            <a:chExt cx="6114319" cy="676398"/>
          </a:xfrm>
        </p:grpSpPr>
        <p:sp>
          <p:nvSpPr>
            <p:cNvPr id="16" name="矩形 15"/>
            <p:cNvSpPr/>
            <p:nvPr/>
          </p:nvSpPr>
          <p:spPr>
            <a:xfrm>
              <a:off x="5325723" y="1769775"/>
              <a:ext cx="5361327" cy="676398"/>
            </a:xfrm>
            <a:prstGeom prst="rect">
              <a:avLst/>
            </a:prstGeom>
            <a:noFill/>
            <a:ln w="12700" cap="flat" cmpd="sng" algn="ctr">
              <a:solidFill>
                <a:srgbClr val="63242E"/>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17" name="Rectangle 5"/>
            <p:cNvSpPr>
              <a:spLocks noChangeArrowheads="1"/>
            </p:cNvSpPr>
            <p:nvPr/>
          </p:nvSpPr>
          <p:spPr bwMode="auto">
            <a:xfrm>
              <a:off x="5503021" y="1892531"/>
              <a:ext cx="2844800" cy="43053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spAutoFit/>
              <a:sp3d extrusionH="654050">
                <a:extrusionClr>
                  <a:srgbClr val="FF0000"/>
                </a:extrusionClr>
              </a:sp3d>
            </a:bodyPr>
            <a:lstStyle/>
            <a:p>
              <a:pPr marL="0" marR="0" lvl="0" indent="0" algn="l" defTabSz="914400" eaLnBrk="0" fontAlgn="base" latinLnBrk="0" hangingPunct="0">
                <a:lnSpc>
                  <a:spcPct val="100000"/>
                </a:lnSpc>
                <a:spcBef>
                  <a:spcPct val="0"/>
                </a:spcBef>
                <a:spcAft>
                  <a:spcPct val="0"/>
                </a:spcAft>
                <a:buClrTx/>
                <a:buSzTx/>
                <a:buFontTx/>
                <a:buNone/>
                <a:defRPr/>
              </a:pPr>
              <a:r>
                <a:rPr lang="zh-CN" altLang="en-US" sz="2800" b="1">
                  <a:solidFill>
                    <a:srgbClr val="63242E"/>
                  </a:solidFill>
                  <a:latin typeface="微软雅黑" panose="020B0503020204020204" pitchFamily="34" charset="-122"/>
                  <a:ea typeface="微软雅黑" panose="020B0503020204020204" pitchFamily="34" charset="-122"/>
                  <a:sym typeface="+mn-ea"/>
                </a:rPr>
                <a:t>黑、恶势力是什么</a:t>
              </a:r>
              <a:endParaRPr kumimoji="0" lang="zh-CN" altLang="en-US" sz="2800" b="1" i="0" u="none" strike="noStrike" kern="0" cap="none" spc="300" normalizeH="0" baseline="0" noProof="0" dirty="0">
                <a:ln cmpd="sng">
                  <a:noFill/>
                  <a:prstDash val="solid"/>
                </a:ln>
                <a:solidFill>
                  <a:srgbClr val="63242E"/>
                </a:solidFill>
                <a:effectLst>
                  <a:innerShdw blurRad="63500" dist="50800" dir="13500000">
                    <a:prstClr val="black">
                      <a:alpha val="50000"/>
                    </a:prstClr>
                  </a:innerShdw>
                </a:effectLst>
                <a:uLnTx/>
                <a:uFillTx/>
                <a:latin typeface="微软雅黑" panose="020B0503020204020204" pitchFamily="34" charset="-122"/>
                <a:ea typeface="微软雅黑" panose="020B0503020204020204" pitchFamily="34" charset="-122"/>
                <a:sym typeface="+mn-ea"/>
              </a:endParaRPr>
            </a:p>
          </p:txBody>
        </p:sp>
        <p:sp>
          <p:nvSpPr>
            <p:cNvPr id="18" name="矩形 17"/>
            <p:cNvSpPr/>
            <p:nvPr/>
          </p:nvSpPr>
          <p:spPr>
            <a:xfrm>
              <a:off x="4572731" y="1769775"/>
              <a:ext cx="675704" cy="676398"/>
            </a:xfrm>
            <a:prstGeom prst="rect">
              <a:avLst/>
            </a:prstGeom>
            <a:solidFill>
              <a:srgbClr val="63242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prstClr val="white"/>
                  </a:solidFill>
                  <a:effectLst/>
                  <a:uLnTx/>
                  <a:uFillTx/>
                  <a:latin typeface="方正兰亭粗黑_GBK" panose="02000000000000000000" pitchFamily="2" charset="-122"/>
                  <a:ea typeface="方正兰亭粗黑_GBK" panose="02000000000000000000" pitchFamily="2" charset="-122"/>
                  <a:cs typeface="+mn-cs"/>
                </a:rPr>
                <a:t>01</a:t>
              </a:r>
              <a:endParaRPr kumimoji="0" lang="zh-CN" altLang="en-US" sz="2400" b="1" i="0" u="none" strike="noStrike" kern="0" cap="none" spc="0" normalizeH="0" baseline="0" noProof="0" dirty="0">
                <a:ln>
                  <a:noFill/>
                </a:ln>
                <a:solidFill>
                  <a:prstClr val="white"/>
                </a:solidFill>
                <a:effectLst/>
                <a:uLnTx/>
                <a:uFillTx/>
                <a:latin typeface="方正兰亭粗黑_GBK" panose="02000000000000000000" pitchFamily="2" charset="-122"/>
                <a:ea typeface="方正兰亭粗黑_GBK" panose="02000000000000000000" pitchFamily="2" charset="-122"/>
                <a:cs typeface="+mn-cs"/>
              </a:endParaRPr>
            </a:p>
          </p:txBody>
        </p:sp>
      </p:grpSp>
      <p:grpSp>
        <p:nvGrpSpPr>
          <p:cNvPr id="19" name="组合 18"/>
          <p:cNvGrpSpPr/>
          <p:nvPr/>
        </p:nvGrpSpPr>
        <p:grpSpPr>
          <a:xfrm>
            <a:off x="4789757" y="3511550"/>
            <a:ext cx="6114319" cy="676398"/>
            <a:chOff x="4572731" y="4207311"/>
            <a:chExt cx="6114319" cy="676398"/>
          </a:xfrm>
        </p:grpSpPr>
        <p:sp>
          <p:nvSpPr>
            <p:cNvPr id="20" name="矩形 19"/>
            <p:cNvSpPr/>
            <p:nvPr/>
          </p:nvSpPr>
          <p:spPr>
            <a:xfrm>
              <a:off x="5325723" y="4207311"/>
              <a:ext cx="5361327" cy="676398"/>
            </a:xfrm>
            <a:prstGeom prst="rect">
              <a:avLst/>
            </a:prstGeom>
            <a:noFill/>
            <a:ln w="12700" cap="flat" cmpd="sng" algn="ctr">
              <a:solidFill>
                <a:srgbClr val="63242E"/>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1" name="Rectangle 5"/>
            <p:cNvSpPr>
              <a:spLocks noChangeArrowheads="1"/>
            </p:cNvSpPr>
            <p:nvPr/>
          </p:nvSpPr>
          <p:spPr bwMode="auto">
            <a:xfrm>
              <a:off x="5503022" y="4330067"/>
              <a:ext cx="2489200" cy="43053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spAutoFit/>
              <a:sp3d extrusionH="654050">
                <a:extrusionClr>
                  <a:srgbClr val="FF0000"/>
                </a:extrusionClr>
              </a:sp3d>
            </a:bodyPr>
            <a:lstStyle/>
            <a:p>
              <a:pPr marL="0" marR="0" lvl="0" indent="0" algn="l" defTabSz="914400" eaLnBrk="0" fontAlgn="base" latinLnBrk="0" hangingPunct="0">
                <a:lnSpc>
                  <a:spcPct val="100000"/>
                </a:lnSpc>
                <a:spcBef>
                  <a:spcPct val="0"/>
                </a:spcBef>
                <a:spcAft>
                  <a:spcPct val="0"/>
                </a:spcAft>
                <a:buClrTx/>
                <a:buSzTx/>
                <a:buFontTx/>
                <a:buNone/>
                <a:defRPr/>
              </a:pPr>
              <a:r>
                <a:rPr lang="zh-CN" altLang="en-US" sz="2800" b="1">
                  <a:solidFill>
                    <a:srgbClr val="63242E"/>
                  </a:solidFill>
                  <a:latin typeface="微软雅黑" panose="020B0503020204020204" pitchFamily="34" charset="-122"/>
                  <a:ea typeface="微软雅黑" panose="020B0503020204020204" pitchFamily="34" charset="-122"/>
                  <a:sym typeface="+mn-ea"/>
                </a:rPr>
                <a:t>扫黑的基本原则</a:t>
              </a:r>
              <a:endParaRPr kumimoji="0" lang="zh-CN" altLang="en-US" sz="2800" b="1" i="0" u="none" strike="noStrike" kern="0" cap="none" spc="300" normalizeH="0" baseline="0" noProof="0" dirty="0">
                <a:ln cmpd="sng">
                  <a:noFill/>
                  <a:prstDash val="solid"/>
                </a:ln>
                <a:solidFill>
                  <a:srgbClr val="63242E"/>
                </a:solidFill>
                <a:effectLst/>
                <a:uLnTx/>
                <a:uFillTx/>
                <a:latin typeface="微软雅黑" panose="020B0503020204020204" pitchFamily="34" charset="-122"/>
                <a:ea typeface="微软雅黑" panose="020B0503020204020204" pitchFamily="34" charset="-122"/>
                <a:sym typeface="+mn-ea"/>
              </a:endParaRPr>
            </a:p>
          </p:txBody>
        </p:sp>
        <p:sp>
          <p:nvSpPr>
            <p:cNvPr id="22" name="矩形 21"/>
            <p:cNvSpPr/>
            <p:nvPr/>
          </p:nvSpPr>
          <p:spPr>
            <a:xfrm>
              <a:off x="4572731" y="4207311"/>
              <a:ext cx="675704" cy="676398"/>
            </a:xfrm>
            <a:prstGeom prst="rect">
              <a:avLst/>
            </a:prstGeom>
            <a:solidFill>
              <a:srgbClr val="63242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prstClr val="white"/>
                  </a:solidFill>
                  <a:effectLst/>
                  <a:uLnTx/>
                  <a:uFillTx/>
                  <a:latin typeface="方正兰亭粗黑_GBK" panose="02000000000000000000" pitchFamily="2" charset="-122"/>
                  <a:ea typeface="方正兰亭粗黑_GBK" panose="02000000000000000000" pitchFamily="2" charset="-122"/>
                  <a:cs typeface="+mn-cs"/>
                </a:rPr>
                <a:t>04</a:t>
              </a:r>
              <a:endParaRPr kumimoji="0" lang="zh-CN" altLang="en-US" sz="2400" b="1" i="0" u="none" strike="noStrike" kern="0" cap="none" spc="0" normalizeH="0" baseline="0" noProof="0" dirty="0">
                <a:ln>
                  <a:noFill/>
                </a:ln>
                <a:solidFill>
                  <a:prstClr val="white"/>
                </a:solidFill>
                <a:effectLst/>
                <a:uLnTx/>
                <a:uFillTx/>
                <a:latin typeface="方正兰亭粗黑_GBK" panose="02000000000000000000" pitchFamily="2" charset="-122"/>
                <a:ea typeface="方正兰亭粗黑_GBK" panose="02000000000000000000" pitchFamily="2" charset="-122"/>
                <a:cs typeface="+mn-cs"/>
              </a:endParaRPr>
            </a:p>
          </p:txBody>
        </p:sp>
      </p:grpSp>
      <p:grpSp>
        <p:nvGrpSpPr>
          <p:cNvPr id="23" name="组合 22"/>
          <p:cNvGrpSpPr/>
          <p:nvPr/>
        </p:nvGrpSpPr>
        <p:grpSpPr>
          <a:xfrm>
            <a:off x="4789757" y="2567877"/>
            <a:ext cx="6114319" cy="676398"/>
            <a:chOff x="4572731" y="4207311"/>
            <a:chExt cx="6114319" cy="676398"/>
          </a:xfrm>
        </p:grpSpPr>
        <p:sp>
          <p:nvSpPr>
            <p:cNvPr id="24" name="矩形 23"/>
            <p:cNvSpPr/>
            <p:nvPr/>
          </p:nvSpPr>
          <p:spPr>
            <a:xfrm>
              <a:off x="5325723" y="4207311"/>
              <a:ext cx="5361327" cy="676398"/>
            </a:xfrm>
            <a:prstGeom prst="rect">
              <a:avLst/>
            </a:prstGeom>
            <a:noFill/>
            <a:ln w="12700" cap="flat" cmpd="sng" algn="ctr">
              <a:solidFill>
                <a:srgbClr val="63242E"/>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5" name="Rectangle 5"/>
            <p:cNvSpPr>
              <a:spLocks noChangeArrowheads="1"/>
            </p:cNvSpPr>
            <p:nvPr/>
          </p:nvSpPr>
          <p:spPr bwMode="auto">
            <a:xfrm>
              <a:off x="5503022" y="4330067"/>
              <a:ext cx="2844800" cy="43053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spAutoFit/>
              <a:sp3d extrusionH="654050">
                <a:extrusionClr>
                  <a:srgbClr val="FF0000"/>
                </a:extrusionClr>
              </a:sp3d>
            </a:bodyPr>
            <a:lstStyle/>
            <a:p>
              <a:pPr marL="0" marR="0" lvl="0" indent="0" algn="l" defTabSz="914400" eaLnBrk="0" fontAlgn="base" latinLnBrk="0" hangingPunct="0">
                <a:lnSpc>
                  <a:spcPct val="100000"/>
                </a:lnSpc>
                <a:spcBef>
                  <a:spcPct val="0"/>
                </a:spcBef>
                <a:spcAft>
                  <a:spcPct val="0"/>
                </a:spcAft>
                <a:buClrTx/>
                <a:buSzTx/>
                <a:buFontTx/>
                <a:buNone/>
                <a:defRPr/>
              </a:pPr>
              <a:r>
                <a:rPr lang="zh-CN" altLang="en-US" sz="2800" b="1">
                  <a:solidFill>
                    <a:srgbClr val="63242E"/>
                  </a:solidFill>
                  <a:latin typeface="微软雅黑" panose="020B0503020204020204" pitchFamily="82" charset="2"/>
                  <a:ea typeface="微软雅黑" panose="020B0503020204020204" pitchFamily="82" charset="2"/>
                  <a:sym typeface="+mn-ea"/>
                </a:rPr>
                <a:t>扫黑的时长与意义</a:t>
              </a:r>
              <a:endParaRPr kumimoji="0" lang="zh-CN" altLang="en-US" sz="2800" b="1" i="0" u="none" strike="noStrike" kern="0" cap="none" spc="300" normalizeH="0" baseline="0" noProof="0" dirty="0">
                <a:ln cmpd="sng">
                  <a:noFill/>
                  <a:prstDash val="solid"/>
                </a:ln>
                <a:solidFill>
                  <a:srgbClr val="63242E"/>
                </a:solidFill>
                <a:effectLst/>
                <a:uLnTx/>
                <a:uFillTx/>
                <a:latin typeface="微软雅黑" panose="020B0503020204020204" pitchFamily="82" charset="2"/>
                <a:ea typeface="微软雅黑" panose="020B0503020204020204" pitchFamily="82" charset="2"/>
                <a:sym typeface="+mn-ea"/>
              </a:endParaRPr>
            </a:p>
          </p:txBody>
        </p:sp>
        <p:sp>
          <p:nvSpPr>
            <p:cNvPr id="26" name="矩形 25"/>
            <p:cNvSpPr/>
            <p:nvPr/>
          </p:nvSpPr>
          <p:spPr>
            <a:xfrm>
              <a:off x="4572731" y="4207311"/>
              <a:ext cx="675704" cy="676398"/>
            </a:xfrm>
            <a:prstGeom prst="rect">
              <a:avLst/>
            </a:prstGeom>
            <a:solidFill>
              <a:srgbClr val="63242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prstClr val="white"/>
                  </a:solidFill>
                  <a:effectLst/>
                  <a:uLnTx/>
                  <a:uFillTx/>
                  <a:latin typeface="方正兰亭粗黑_GBK" panose="02000000000000000000" pitchFamily="2" charset="-122"/>
                  <a:ea typeface="方正兰亭粗黑_GBK" panose="02000000000000000000" pitchFamily="2" charset="-122"/>
                  <a:cs typeface="+mn-cs"/>
                </a:rPr>
                <a:t>03</a:t>
              </a:r>
              <a:endParaRPr kumimoji="0" lang="zh-CN" altLang="en-US" sz="2400" b="1" i="0" u="none" strike="noStrike" kern="0" cap="none" spc="0" normalizeH="0" baseline="0" noProof="0" dirty="0">
                <a:ln>
                  <a:noFill/>
                </a:ln>
                <a:solidFill>
                  <a:prstClr val="white"/>
                </a:solidFill>
                <a:effectLst/>
                <a:uLnTx/>
                <a:uFillTx/>
                <a:latin typeface="方正兰亭粗黑_GBK" panose="02000000000000000000" pitchFamily="2" charset="-122"/>
                <a:ea typeface="方正兰亭粗黑_GBK" panose="02000000000000000000" pitchFamily="2" charset="-122"/>
                <a:cs typeface="+mn-cs"/>
              </a:endParaRPr>
            </a:p>
          </p:txBody>
        </p:sp>
      </p:grpSp>
      <p:pic>
        <p:nvPicPr>
          <p:cNvPr id="27" name="图片 2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020445" y="272415"/>
            <a:ext cx="1997710" cy="2028190"/>
          </a:xfrm>
          <a:prstGeom prst="rect">
            <a:avLst/>
          </a:prstGeom>
          <a:effectLst>
            <a:outerShdw blurRad="63500" sx="102000" sy="102000" algn="ctr" rotWithShape="0">
              <a:prstClr val="black">
                <a:alpha val="40000"/>
              </a:prstClr>
            </a:outerShdw>
          </a:effectLst>
        </p:spPr>
      </p:pic>
      <p:sp>
        <p:nvSpPr>
          <p:cNvPr id="28" name="矩形 27"/>
          <p:cNvSpPr/>
          <p:nvPr/>
        </p:nvSpPr>
        <p:spPr>
          <a:xfrm>
            <a:off x="659725" y="2427689"/>
            <a:ext cx="2292534" cy="1323439"/>
          </a:xfrm>
          <a:prstGeom prst="rect">
            <a:avLst/>
          </a:prstGeom>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8000" b="1" i="0" u="none" strike="noStrike" kern="1200" cap="none" spc="300" normalizeH="0" baseline="0" noProof="0" dirty="0">
                <a:ln w="38100">
                  <a:solidFill>
                    <a:prstClr val="white"/>
                  </a:solidFill>
                </a:ln>
                <a:solidFill>
                  <a:srgbClr val="C00000"/>
                </a:solidFill>
                <a:effectLst>
                  <a:outerShdw blurRad="63500" dist="50800" dir="5400000" algn="t" rotWithShape="0">
                    <a:prstClr val="black">
                      <a:alpha val="25000"/>
                    </a:prstClr>
                  </a:outerShdw>
                </a:effectLst>
                <a:uLnTx/>
                <a:uFillTx/>
                <a:latin typeface="微软雅黑" panose="020B0503020204020204" pitchFamily="34" charset="-122"/>
                <a:ea typeface="微软雅黑" panose="020B0503020204020204" pitchFamily="34" charset="-122"/>
                <a:cs typeface="+mn-ea"/>
              </a:rPr>
              <a:t>目录</a:t>
            </a:r>
          </a:p>
        </p:txBody>
      </p:sp>
      <p:grpSp>
        <p:nvGrpSpPr>
          <p:cNvPr id="2" name="组合 1"/>
          <p:cNvGrpSpPr/>
          <p:nvPr/>
        </p:nvGrpSpPr>
        <p:grpSpPr>
          <a:xfrm>
            <a:off x="4789757" y="4447349"/>
            <a:ext cx="6114319" cy="676398"/>
            <a:chOff x="4572731" y="1769775"/>
            <a:chExt cx="6114319" cy="676398"/>
          </a:xfrm>
        </p:grpSpPr>
        <p:sp>
          <p:nvSpPr>
            <p:cNvPr id="3" name="矩形 2"/>
            <p:cNvSpPr/>
            <p:nvPr/>
          </p:nvSpPr>
          <p:spPr>
            <a:xfrm>
              <a:off x="5325723" y="1769775"/>
              <a:ext cx="5361327" cy="676398"/>
            </a:xfrm>
            <a:prstGeom prst="rect">
              <a:avLst/>
            </a:prstGeom>
            <a:noFill/>
            <a:ln w="12700" cap="flat" cmpd="sng" algn="ctr">
              <a:solidFill>
                <a:srgbClr val="63242E"/>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4" name="Rectangle 5"/>
            <p:cNvSpPr>
              <a:spLocks noChangeArrowheads="1"/>
            </p:cNvSpPr>
            <p:nvPr/>
          </p:nvSpPr>
          <p:spPr bwMode="auto">
            <a:xfrm>
              <a:off x="5503021" y="1892531"/>
              <a:ext cx="4267200" cy="43053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spAutoFit/>
              <a:sp3d extrusionH="654050">
                <a:extrusionClr>
                  <a:srgbClr val="FF0000"/>
                </a:extrusionClr>
              </a:sp3d>
            </a:bodyPr>
            <a:lstStyle/>
            <a:p>
              <a:pPr marL="0" marR="0" lvl="0" indent="0" algn="l" defTabSz="914400" eaLnBrk="0" fontAlgn="base" latinLnBrk="0" hangingPunct="0">
                <a:lnSpc>
                  <a:spcPct val="100000"/>
                </a:lnSpc>
                <a:spcBef>
                  <a:spcPct val="0"/>
                </a:spcBef>
                <a:spcAft>
                  <a:spcPct val="0"/>
                </a:spcAft>
                <a:buClrTx/>
                <a:buSzTx/>
                <a:buFontTx/>
                <a:buNone/>
                <a:defRPr/>
              </a:pPr>
              <a:r>
                <a:rPr lang="zh-CN" altLang="en-US" sz="2800" b="1">
                  <a:solidFill>
                    <a:srgbClr val="63242E"/>
                  </a:solidFill>
                  <a:latin typeface="微软雅黑" panose="020B0503020204020204" pitchFamily="82" charset="2"/>
                  <a:ea typeface="微软雅黑" panose="020B0503020204020204" pitchFamily="82" charset="2"/>
                  <a:sym typeface="+mn-ea"/>
                </a:rPr>
                <a:t>扫黑第一责任人有什么要求</a:t>
              </a:r>
              <a:endParaRPr kumimoji="0" lang="zh-CN" altLang="en-US" sz="2800" b="1" i="0" u="none" strike="noStrike" kern="0" cap="none" spc="300" normalizeH="0" baseline="0" noProof="0" dirty="0">
                <a:ln cmpd="sng">
                  <a:noFill/>
                  <a:prstDash val="solid"/>
                </a:ln>
                <a:solidFill>
                  <a:srgbClr val="63242E"/>
                </a:solidFill>
                <a:effectLst>
                  <a:innerShdw blurRad="63500" dist="50800" dir="13500000">
                    <a:prstClr val="black">
                      <a:alpha val="50000"/>
                    </a:prstClr>
                  </a:innerShdw>
                </a:effectLst>
                <a:uLnTx/>
                <a:uFillTx/>
                <a:latin typeface="微软雅黑" panose="020B0503020204020204" pitchFamily="82" charset="2"/>
                <a:ea typeface="微软雅黑" panose="020B0503020204020204" pitchFamily="82" charset="2"/>
                <a:sym typeface="+mn-ea"/>
              </a:endParaRPr>
            </a:p>
          </p:txBody>
        </p:sp>
        <p:sp>
          <p:nvSpPr>
            <p:cNvPr id="6" name="矩形 5"/>
            <p:cNvSpPr/>
            <p:nvPr/>
          </p:nvSpPr>
          <p:spPr>
            <a:xfrm>
              <a:off x="4572731" y="1769775"/>
              <a:ext cx="675704" cy="676398"/>
            </a:xfrm>
            <a:prstGeom prst="rect">
              <a:avLst/>
            </a:prstGeom>
            <a:solidFill>
              <a:srgbClr val="63242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prstClr val="white"/>
                  </a:solidFill>
                  <a:effectLst/>
                  <a:uLnTx/>
                  <a:uFillTx/>
                  <a:latin typeface="方正兰亭粗黑_GBK" panose="02000000000000000000" pitchFamily="2" charset="-122"/>
                  <a:ea typeface="方正兰亭粗黑_GBK" panose="02000000000000000000" pitchFamily="2" charset="-122"/>
                  <a:cs typeface="+mn-cs"/>
                </a:rPr>
                <a:t>0</a:t>
              </a:r>
              <a:r>
                <a:rPr kumimoji="0" lang="en-US" sz="2400" b="1" i="0" u="none" strike="noStrike" kern="0" cap="none" spc="0" normalizeH="0" baseline="0" noProof="0" dirty="0">
                  <a:ln>
                    <a:noFill/>
                  </a:ln>
                  <a:solidFill>
                    <a:prstClr val="white"/>
                  </a:solidFill>
                  <a:effectLst/>
                  <a:uLnTx/>
                  <a:uFillTx/>
                  <a:latin typeface="方正兰亭粗黑_GBK" panose="02000000000000000000" pitchFamily="2" charset="-122"/>
                  <a:ea typeface="方正兰亭粗黑_GBK" panose="02000000000000000000" pitchFamily="2" charset="-122"/>
                  <a:cs typeface="+mn-cs"/>
                </a:rPr>
                <a:t>5</a:t>
              </a:r>
            </a:p>
          </p:txBody>
        </p:sp>
      </p:grpSp>
      <p:grpSp>
        <p:nvGrpSpPr>
          <p:cNvPr id="29" name="组合 28"/>
          <p:cNvGrpSpPr/>
          <p:nvPr/>
        </p:nvGrpSpPr>
        <p:grpSpPr>
          <a:xfrm>
            <a:off x="4789757" y="5523039"/>
            <a:ext cx="6114319" cy="676398"/>
            <a:chOff x="4572731" y="1769775"/>
            <a:chExt cx="6114319" cy="676398"/>
          </a:xfrm>
        </p:grpSpPr>
        <p:sp>
          <p:nvSpPr>
            <p:cNvPr id="30" name="矩形 29"/>
            <p:cNvSpPr/>
            <p:nvPr/>
          </p:nvSpPr>
          <p:spPr>
            <a:xfrm>
              <a:off x="5325723" y="1769775"/>
              <a:ext cx="5361327" cy="676398"/>
            </a:xfrm>
            <a:prstGeom prst="rect">
              <a:avLst/>
            </a:prstGeom>
            <a:noFill/>
            <a:ln w="12700" cap="flat" cmpd="sng" algn="ctr">
              <a:solidFill>
                <a:srgbClr val="63242E"/>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31" name="Rectangle 5"/>
            <p:cNvSpPr>
              <a:spLocks noChangeArrowheads="1"/>
            </p:cNvSpPr>
            <p:nvPr/>
          </p:nvSpPr>
          <p:spPr bwMode="auto">
            <a:xfrm>
              <a:off x="5503021" y="1892531"/>
              <a:ext cx="3200400" cy="43053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spAutoFit/>
              <a:sp3d extrusionH="654050">
                <a:extrusionClr>
                  <a:srgbClr val="FF0000"/>
                </a:extrusionClr>
              </a:sp3d>
            </a:bodyPr>
            <a:lstStyle/>
            <a:p>
              <a:pPr marL="0" marR="0" lvl="0" indent="0" algn="l" defTabSz="914400" eaLnBrk="0" fontAlgn="base" latinLnBrk="0" hangingPunct="0">
                <a:lnSpc>
                  <a:spcPct val="100000"/>
                </a:lnSpc>
                <a:spcBef>
                  <a:spcPct val="0"/>
                </a:spcBef>
                <a:spcAft>
                  <a:spcPct val="0"/>
                </a:spcAft>
                <a:buClrTx/>
                <a:buSzTx/>
                <a:buFontTx/>
                <a:buNone/>
                <a:defRPr/>
              </a:pPr>
              <a:r>
                <a:rPr lang="zh-CN" altLang="en-US" sz="2800" b="1">
                  <a:solidFill>
                    <a:srgbClr val="63242E"/>
                  </a:solidFill>
                  <a:latin typeface="微软雅黑" panose="020B0503020204020204" pitchFamily="82" charset="2"/>
                  <a:ea typeface="微软雅黑" panose="020B0503020204020204" pitchFamily="82" charset="2"/>
                  <a:sym typeface="+mn-ea"/>
                </a:rPr>
                <a:t>六个重点，六个围绕</a:t>
              </a:r>
              <a:endParaRPr kumimoji="0" lang="zh-CN" altLang="en-US" sz="2800" b="1" i="0" u="none" strike="noStrike" kern="0" cap="none" spc="300" normalizeH="0" baseline="0" noProof="0" dirty="0">
                <a:ln cmpd="sng">
                  <a:noFill/>
                  <a:prstDash val="solid"/>
                </a:ln>
                <a:solidFill>
                  <a:srgbClr val="63242E"/>
                </a:solidFill>
                <a:effectLst>
                  <a:innerShdw blurRad="63500" dist="50800" dir="13500000">
                    <a:prstClr val="black">
                      <a:alpha val="50000"/>
                    </a:prstClr>
                  </a:innerShdw>
                </a:effectLst>
                <a:uLnTx/>
                <a:uFillTx/>
                <a:latin typeface="微软雅黑" panose="020B0503020204020204" pitchFamily="82" charset="2"/>
                <a:ea typeface="微软雅黑" panose="020B0503020204020204" pitchFamily="82" charset="2"/>
                <a:sym typeface="+mn-ea"/>
              </a:endParaRPr>
            </a:p>
          </p:txBody>
        </p:sp>
        <p:sp>
          <p:nvSpPr>
            <p:cNvPr id="32" name="矩形 31"/>
            <p:cNvSpPr/>
            <p:nvPr/>
          </p:nvSpPr>
          <p:spPr>
            <a:xfrm>
              <a:off x="4572731" y="1769775"/>
              <a:ext cx="675704" cy="676398"/>
            </a:xfrm>
            <a:prstGeom prst="rect">
              <a:avLst/>
            </a:prstGeom>
            <a:solidFill>
              <a:srgbClr val="63242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prstClr val="white"/>
                  </a:solidFill>
                  <a:effectLst/>
                  <a:uLnTx/>
                  <a:uFillTx/>
                  <a:latin typeface="方正兰亭粗黑_GBK" panose="02000000000000000000" pitchFamily="2" charset="-122"/>
                  <a:ea typeface="方正兰亭粗黑_GBK" panose="02000000000000000000" pitchFamily="2" charset="-122"/>
                  <a:cs typeface="+mn-cs"/>
                </a:rPr>
                <a:t>0</a:t>
              </a:r>
              <a:r>
                <a:rPr kumimoji="0" lang="en-US" sz="2400" b="1" i="0" u="none" strike="noStrike" kern="0" cap="none" spc="0" normalizeH="0" baseline="0" noProof="0" dirty="0">
                  <a:ln>
                    <a:noFill/>
                  </a:ln>
                  <a:solidFill>
                    <a:prstClr val="white"/>
                  </a:solidFill>
                  <a:effectLst/>
                  <a:uLnTx/>
                  <a:uFillTx/>
                  <a:latin typeface="方正兰亭粗黑_GBK" panose="02000000000000000000" pitchFamily="2" charset="-122"/>
                  <a:ea typeface="方正兰亭粗黑_GBK" panose="02000000000000000000" pitchFamily="2" charset="-122"/>
                  <a:cs typeface="+mn-cs"/>
                </a:rPr>
                <a:t>6</a:t>
              </a:r>
            </a:p>
          </p:txBody>
        </p:sp>
      </p:grpSp>
      <p:pic>
        <p:nvPicPr>
          <p:cNvPr id="33" name="图片 32"/>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280670" y="3397885"/>
            <a:ext cx="4039870" cy="397637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1500" advClick="0" advTm="5000">
        <p:random/>
      </p:transition>
    </mc:Choice>
    <mc:Fallback>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1+#ppt_w/2"/>
                                          </p:val>
                                        </p:tav>
                                        <p:tav tm="100000">
                                          <p:val>
                                            <p:strVal val="#ppt_x"/>
                                          </p:val>
                                        </p:tav>
                                      </p:tavLst>
                                    </p:anim>
                                    <p:anim calcmode="lin" valueType="num">
                                      <p:cBhvr additive="base">
                                        <p:cTn id="8" dur="75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1+#ppt_w/2"/>
                                          </p:val>
                                        </p:tav>
                                        <p:tav tm="100000">
                                          <p:val>
                                            <p:strVal val="#ppt_x"/>
                                          </p:val>
                                        </p:tav>
                                      </p:tavLst>
                                    </p:anim>
                                    <p:anim calcmode="lin" valueType="num">
                                      <p:cBhvr additive="base">
                                        <p:cTn id="12" dur="75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75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750" fill="hold"/>
                                        <p:tgtEl>
                                          <p:spTgt spid="23"/>
                                        </p:tgtEl>
                                        <p:attrNameLst>
                                          <p:attrName>ppt_x</p:attrName>
                                        </p:attrNameLst>
                                      </p:cBhvr>
                                      <p:tavLst>
                                        <p:tav tm="0">
                                          <p:val>
                                            <p:strVal val="1+#ppt_w/2"/>
                                          </p:val>
                                        </p:tav>
                                        <p:tav tm="100000">
                                          <p:val>
                                            <p:strVal val="#ppt_x"/>
                                          </p:val>
                                        </p:tav>
                                      </p:tavLst>
                                    </p:anim>
                                    <p:anim calcmode="lin" valueType="num">
                                      <p:cBhvr additive="base">
                                        <p:cTn id="16" dur="75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100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750" fill="hold"/>
                                        <p:tgtEl>
                                          <p:spTgt spid="19"/>
                                        </p:tgtEl>
                                        <p:attrNameLst>
                                          <p:attrName>ppt_x</p:attrName>
                                        </p:attrNameLst>
                                      </p:cBhvr>
                                      <p:tavLst>
                                        <p:tav tm="0">
                                          <p:val>
                                            <p:strVal val="1+#ppt_w/2"/>
                                          </p:val>
                                        </p:tav>
                                        <p:tav tm="100000">
                                          <p:val>
                                            <p:strVal val="#ppt_x"/>
                                          </p:val>
                                        </p:tav>
                                      </p:tavLst>
                                    </p:anim>
                                    <p:anim calcmode="lin" valueType="num">
                                      <p:cBhvr additive="base">
                                        <p:cTn id="20" dur="750" fill="hold"/>
                                        <p:tgtEl>
                                          <p:spTgt spid="19"/>
                                        </p:tgtEl>
                                        <p:attrNameLst>
                                          <p:attrName>ppt_y</p:attrName>
                                        </p:attrNameLst>
                                      </p:cBhvr>
                                      <p:tavLst>
                                        <p:tav tm="0">
                                          <p:val>
                                            <p:strVal val="#ppt_y"/>
                                          </p:val>
                                        </p:tav>
                                        <p:tav tm="100000">
                                          <p:val>
                                            <p:strVal val="#ppt_y"/>
                                          </p:val>
                                        </p:tav>
                                      </p:tavLst>
                                    </p:anim>
                                  </p:childTnLst>
                                </p:cTn>
                              </p:par>
                              <p:par>
                                <p:cTn id="21" presetID="53" presetClass="entr" presetSubtype="16"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ppt_w</p:attrName>
                                        </p:attrNameLst>
                                      </p:cBhvr>
                                      <p:tavLst>
                                        <p:tav tm="0">
                                          <p:val>
                                            <p:fltVal val="0"/>
                                          </p:val>
                                        </p:tav>
                                        <p:tav tm="100000">
                                          <p:val>
                                            <p:strVal val="#ppt_w"/>
                                          </p:val>
                                        </p:tav>
                                      </p:tavLst>
                                    </p:anim>
                                    <p:anim calcmode="lin" valueType="num">
                                      <p:cBhvr>
                                        <p:cTn id="24" dur="500" fill="hold"/>
                                        <p:tgtEl>
                                          <p:spTgt spid="28"/>
                                        </p:tgtEl>
                                        <p:attrNameLst>
                                          <p:attrName>ppt_h</p:attrName>
                                        </p:attrNameLst>
                                      </p:cBhvr>
                                      <p:tavLst>
                                        <p:tav tm="0">
                                          <p:val>
                                            <p:fltVal val="0"/>
                                          </p:val>
                                        </p:tav>
                                        <p:tav tm="100000">
                                          <p:val>
                                            <p:strVal val="#ppt_h"/>
                                          </p:val>
                                        </p:tav>
                                      </p:tavLst>
                                    </p:anim>
                                    <p:animEffect transition="in" filter="fade">
                                      <p:cBhvr>
                                        <p:cTn id="25" dur="500"/>
                                        <p:tgtEl>
                                          <p:spTgt spid="28"/>
                                        </p:tgtEl>
                                      </p:cBhvr>
                                    </p:animEffect>
                                  </p:childTnLst>
                                </p:cTn>
                              </p:par>
                            </p:childTnLst>
                          </p:cTn>
                        </p:par>
                        <p:par>
                          <p:cTn id="26" fill="hold">
                            <p:stCondLst>
                              <p:cond delay="1000"/>
                            </p:stCondLst>
                            <p:childTnLst>
                              <p:par>
                                <p:cTn id="27" presetID="2" presetClass="entr" presetSubtype="2"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750" fill="hold"/>
                                        <p:tgtEl>
                                          <p:spTgt spid="2"/>
                                        </p:tgtEl>
                                        <p:attrNameLst>
                                          <p:attrName>ppt_x</p:attrName>
                                        </p:attrNameLst>
                                      </p:cBhvr>
                                      <p:tavLst>
                                        <p:tav tm="0">
                                          <p:val>
                                            <p:strVal val="1+#ppt_w/2"/>
                                          </p:val>
                                        </p:tav>
                                        <p:tav tm="100000">
                                          <p:val>
                                            <p:strVal val="#ppt_x"/>
                                          </p:val>
                                        </p:tav>
                                      </p:tavLst>
                                    </p:anim>
                                    <p:anim calcmode="lin" valueType="num">
                                      <p:cBhvr additive="base">
                                        <p:cTn id="30" dur="750" fill="hold"/>
                                        <p:tgtEl>
                                          <p:spTgt spid="2"/>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2" presetClass="entr" presetSubtype="2"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750" fill="hold"/>
                                        <p:tgtEl>
                                          <p:spTgt spid="29"/>
                                        </p:tgtEl>
                                        <p:attrNameLst>
                                          <p:attrName>ppt_x</p:attrName>
                                        </p:attrNameLst>
                                      </p:cBhvr>
                                      <p:tavLst>
                                        <p:tav tm="0">
                                          <p:val>
                                            <p:strVal val="1+#ppt_w/2"/>
                                          </p:val>
                                        </p:tav>
                                        <p:tav tm="100000">
                                          <p:val>
                                            <p:strVal val="#ppt_x"/>
                                          </p:val>
                                        </p:tav>
                                      </p:tavLst>
                                    </p:anim>
                                    <p:anim calcmode="lin" valueType="num">
                                      <p:cBhvr additive="base">
                                        <p:cTn id="35" dur="75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640114" y="2736335"/>
            <a:ext cx="8911772" cy="1568450"/>
          </a:xfrm>
          <a:prstGeom prst="rect">
            <a:avLst/>
          </a:prstGeom>
        </p:spPr>
        <p:txBody>
          <a:bodyPr wrap="square">
            <a:spAutoFit/>
          </a:bodyPr>
          <a:lstStyle/>
          <a:p>
            <a:pPr algn="ctr"/>
            <a:r>
              <a:rPr lang="zh-CN" altLang="en-US" sz="4800" b="1">
                <a:solidFill>
                  <a:srgbClr val="63242E"/>
                </a:solidFill>
                <a:latin typeface="微软雅黑" panose="020B0503020204020204" pitchFamily="34" charset="-122"/>
                <a:ea typeface="微软雅黑" panose="020B0503020204020204" pitchFamily="34" charset="-122"/>
                <a:sym typeface="+mn-ea"/>
              </a:rPr>
              <a:t>黑、恶势力是什么</a:t>
            </a:r>
            <a:endParaRPr kumimoji="0" lang="zh-CN" altLang="en-US" sz="4800" b="1" i="0" u="none" strike="noStrike" kern="0" cap="none" spc="300" normalizeH="0" baseline="0" noProof="0" dirty="0">
              <a:ln cmpd="sng">
                <a:noFill/>
                <a:prstDash val="solid"/>
              </a:ln>
              <a:solidFill>
                <a:srgbClr val="63242E"/>
              </a:solidFill>
              <a:effectLst>
                <a:innerShdw blurRad="63500" dist="50800" dir="13500000">
                  <a:prstClr val="black">
                    <a:alpha val="50000"/>
                  </a:prstClr>
                </a:innerShdw>
              </a:effectLst>
              <a:uLnTx/>
              <a:uFillTx/>
              <a:latin typeface="微软雅黑" panose="020B0503020204020204" pitchFamily="34" charset="-122"/>
              <a:ea typeface="微软雅黑" panose="020B0503020204020204" pitchFamily="34" charset="-122"/>
              <a:sym typeface="+mn-ea"/>
            </a:endParaRPr>
          </a:p>
          <a:p>
            <a:pPr algn="ctr"/>
            <a:endParaRPr lang="zh-CN" altLang="en-US" sz="4800" b="1" dirty="0">
              <a:ln>
                <a:solidFill>
                  <a:schemeClr val="bg1"/>
                </a:solidFill>
              </a:ln>
              <a:solidFill>
                <a:srgbClr val="C00000"/>
              </a:solidFill>
              <a:effectLst>
                <a:outerShdw blurRad="38100" dist="38100" dir="2700000" algn="tl">
                  <a:srgbClr val="000000">
                    <a:alpha val="43137"/>
                  </a:srgbClr>
                </a:outerShdw>
              </a:effectLst>
              <a:latin typeface="+mj-ea"/>
              <a:ea typeface="+mj-ea"/>
            </a:endParaRPr>
          </a:p>
        </p:txBody>
      </p:sp>
      <p:sp>
        <p:nvSpPr>
          <p:cNvPr id="13" name="矩形 12"/>
          <p:cNvSpPr/>
          <p:nvPr/>
        </p:nvSpPr>
        <p:spPr>
          <a:xfrm>
            <a:off x="3904342" y="2151560"/>
            <a:ext cx="4383314" cy="583565"/>
          </a:xfrm>
          <a:prstGeom prst="rect">
            <a:avLst/>
          </a:prstGeom>
        </p:spPr>
        <p:txBody>
          <a:bodyPr wrap="square">
            <a:spAutoFit/>
          </a:bodyPr>
          <a:lstStyle/>
          <a:p>
            <a:pPr algn="ctr"/>
            <a:r>
              <a:rPr lang="zh-CN" altLang="en-US" sz="3200" dirty="0">
                <a:solidFill>
                  <a:srgbClr val="C00000"/>
                </a:solidFill>
                <a:latin typeface="+mj-ea"/>
                <a:ea typeface="+mj-ea"/>
              </a:rPr>
              <a:t>第一部分</a:t>
            </a:r>
          </a:p>
        </p:txBody>
      </p:sp>
    </p:spTree>
  </p:cSld>
  <p:clrMapOvr>
    <a:masterClrMapping/>
  </p:clrMapOvr>
  <mc:AlternateContent xmlns:mc="http://schemas.openxmlformats.org/markup-compatibility/2006">
    <mc:Choice xmlns=""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2994990" y="381864"/>
            <a:ext cx="6202020" cy="521970"/>
          </a:xfrm>
          <a:prstGeom prst="rect">
            <a:avLst/>
          </a:prstGeom>
        </p:spPr>
        <p:txBody>
          <a:bodyPr wrap="square">
            <a:spAutoFit/>
          </a:bodyPr>
          <a:lstStyle/>
          <a:p>
            <a:pPr algn="ctr"/>
            <a:r>
              <a:rPr lang="zh-CN" altLang="en-US" sz="2800" b="1">
                <a:solidFill>
                  <a:schemeClr val="bg2"/>
                </a:solidFill>
                <a:latin typeface="微软雅黑" panose="020B0503020204020204" pitchFamily="34" charset="-122"/>
                <a:ea typeface="微软雅黑" panose="020B0503020204020204" pitchFamily="34" charset="-122"/>
                <a:sym typeface="+mn-ea"/>
              </a:rPr>
              <a:t>黑、恶势力是什么</a:t>
            </a:r>
            <a:endParaRPr lang="zh-CN" altLang="en-US" sz="2800" b="1" dirty="0">
              <a:solidFill>
                <a:schemeClr val="bg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p:txBody>
      </p:sp>
      <p:sp>
        <p:nvSpPr>
          <p:cNvPr id="32" name="矩形 31"/>
          <p:cNvSpPr/>
          <p:nvPr/>
        </p:nvSpPr>
        <p:spPr>
          <a:xfrm>
            <a:off x="4658012" y="1312234"/>
            <a:ext cx="2875977" cy="425898"/>
          </a:xfrm>
          <a:prstGeom prst="rect">
            <a:avLst/>
          </a:prstGeom>
          <a:solidFill>
            <a:srgbClr val="632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4551912" y="1217707"/>
            <a:ext cx="2875977" cy="425898"/>
          </a:xfrm>
          <a:prstGeom prst="rect">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5306361" y="1245990"/>
            <a:ext cx="1579278" cy="369332"/>
          </a:xfrm>
          <a:prstGeom prst="rect">
            <a:avLst/>
          </a:prstGeom>
        </p:spPr>
        <p:txBody>
          <a:bodyPr wrap="none">
            <a:spAutoFit/>
          </a:bodyPr>
          <a:lstStyle/>
          <a:p>
            <a:r>
              <a:rPr lang="zh-CN" altLang="en-US">
                <a:solidFill>
                  <a:srgbClr val="222222"/>
                </a:solidFill>
                <a:latin typeface="微软雅黑" panose="020B0503020204020204" pitchFamily="34" charset="-122"/>
                <a:ea typeface="微软雅黑" panose="020B0503020204020204" pitchFamily="34" charset="-122"/>
              </a:rPr>
              <a:t>黑势力是什么</a:t>
            </a:r>
            <a:endParaRPr lang="zh-CN" altLang="en-US">
              <a:latin typeface="微软雅黑" panose="020B0503020204020204" pitchFamily="34" charset="-122"/>
              <a:ea typeface="微软雅黑" panose="020B0503020204020204" pitchFamily="34" charset="-122"/>
            </a:endParaRPr>
          </a:p>
        </p:txBody>
      </p:sp>
      <p:sp>
        <p:nvSpPr>
          <p:cNvPr id="36" name="Freeform 7"/>
          <p:cNvSpPr/>
          <p:nvPr/>
        </p:nvSpPr>
        <p:spPr bwMode="auto">
          <a:xfrm>
            <a:off x="1397944" y="2810405"/>
            <a:ext cx="1289686" cy="1478140"/>
          </a:xfrm>
          <a:custGeom>
            <a:avLst/>
            <a:gdLst>
              <a:gd name="T0" fmla="*/ 186 w 423"/>
              <a:gd name="T1" fmla="*/ 7 h 485"/>
              <a:gd name="T2" fmla="*/ 237 w 423"/>
              <a:gd name="T3" fmla="*/ 7 h 485"/>
              <a:gd name="T4" fmla="*/ 398 w 423"/>
              <a:gd name="T5" fmla="*/ 88 h 485"/>
              <a:gd name="T6" fmla="*/ 423 w 423"/>
              <a:gd name="T7" fmla="*/ 129 h 485"/>
              <a:gd name="T8" fmla="*/ 423 w 423"/>
              <a:gd name="T9" fmla="*/ 356 h 485"/>
              <a:gd name="T10" fmla="*/ 398 w 423"/>
              <a:gd name="T11" fmla="*/ 397 h 485"/>
              <a:gd name="T12" fmla="*/ 237 w 423"/>
              <a:gd name="T13" fmla="*/ 478 h 485"/>
              <a:gd name="T14" fmla="*/ 186 w 423"/>
              <a:gd name="T15" fmla="*/ 478 h 485"/>
              <a:gd name="T16" fmla="*/ 25 w 423"/>
              <a:gd name="T17" fmla="*/ 397 h 485"/>
              <a:gd name="T18" fmla="*/ 0 w 423"/>
              <a:gd name="T19" fmla="*/ 356 h 485"/>
              <a:gd name="T20" fmla="*/ 0 w 423"/>
              <a:gd name="T21" fmla="*/ 129 h 485"/>
              <a:gd name="T22" fmla="*/ 25 w 423"/>
              <a:gd name="T23" fmla="*/ 88 h 485"/>
              <a:gd name="T24" fmla="*/ 186 w 423"/>
              <a:gd name="T25" fmla="*/ 7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3" h="485">
                <a:moveTo>
                  <a:pt x="186" y="7"/>
                </a:moveTo>
                <a:cubicBezTo>
                  <a:pt x="200" y="0"/>
                  <a:pt x="223" y="0"/>
                  <a:pt x="237" y="7"/>
                </a:cubicBezTo>
                <a:cubicBezTo>
                  <a:pt x="398" y="88"/>
                  <a:pt x="398" y="88"/>
                  <a:pt x="398" y="88"/>
                </a:cubicBezTo>
                <a:cubicBezTo>
                  <a:pt x="412" y="95"/>
                  <a:pt x="423" y="114"/>
                  <a:pt x="423" y="129"/>
                </a:cubicBezTo>
                <a:cubicBezTo>
                  <a:pt x="423" y="356"/>
                  <a:pt x="423" y="356"/>
                  <a:pt x="423" y="356"/>
                </a:cubicBezTo>
                <a:cubicBezTo>
                  <a:pt x="423" y="372"/>
                  <a:pt x="412" y="390"/>
                  <a:pt x="398" y="397"/>
                </a:cubicBezTo>
                <a:cubicBezTo>
                  <a:pt x="237" y="478"/>
                  <a:pt x="237" y="478"/>
                  <a:pt x="237" y="478"/>
                </a:cubicBezTo>
                <a:cubicBezTo>
                  <a:pt x="223" y="485"/>
                  <a:pt x="200" y="485"/>
                  <a:pt x="186" y="478"/>
                </a:cubicBezTo>
                <a:cubicBezTo>
                  <a:pt x="25" y="397"/>
                  <a:pt x="25" y="397"/>
                  <a:pt x="25" y="397"/>
                </a:cubicBezTo>
                <a:cubicBezTo>
                  <a:pt x="11" y="390"/>
                  <a:pt x="0" y="372"/>
                  <a:pt x="0" y="356"/>
                </a:cubicBezTo>
                <a:cubicBezTo>
                  <a:pt x="0" y="129"/>
                  <a:pt x="0" y="129"/>
                  <a:pt x="0" y="129"/>
                </a:cubicBezTo>
                <a:cubicBezTo>
                  <a:pt x="0" y="114"/>
                  <a:pt x="11" y="95"/>
                  <a:pt x="25" y="88"/>
                </a:cubicBezTo>
                <a:lnTo>
                  <a:pt x="186" y="7"/>
                </a:lnTo>
                <a:close/>
              </a:path>
            </a:pathLst>
          </a:custGeom>
          <a:solidFill>
            <a:srgbClr val="63242E"/>
          </a:solidFill>
          <a:ln w="25400" cap="flat" cmpd="sng" algn="ctr">
            <a:noFill/>
            <a:prstDash val="solid"/>
            <a:miter lim="800000"/>
          </a:ln>
          <a:effectLst>
            <a:outerShdw blurRad="469900" dist="304800" dir="2700000" sx="97000" sy="97000" algn="tl" rotWithShape="0">
              <a:sysClr val="windowText" lastClr="000000">
                <a:lumMod val="75000"/>
                <a:lumOff val="25000"/>
                <a:alpha val="19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ea"/>
              <a:sym typeface="+mn-lt"/>
            </a:endParaRPr>
          </a:p>
        </p:txBody>
      </p:sp>
      <p:sp>
        <p:nvSpPr>
          <p:cNvPr id="37" name="Freeform 7"/>
          <p:cNvSpPr/>
          <p:nvPr/>
        </p:nvSpPr>
        <p:spPr bwMode="auto">
          <a:xfrm>
            <a:off x="4100086" y="2810405"/>
            <a:ext cx="1289686" cy="1478140"/>
          </a:xfrm>
          <a:custGeom>
            <a:avLst/>
            <a:gdLst>
              <a:gd name="T0" fmla="*/ 186 w 423"/>
              <a:gd name="T1" fmla="*/ 7 h 485"/>
              <a:gd name="T2" fmla="*/ 237 w 423"/>
              <a:gd name="T3" fmla="*/ 7 h 485"/>
              <a:gd name="T4" fmla="*/ 398 w 423"/>
              <a:gd name="T5" fmla="*/ 88 h 485"/>
              <a:gd name="T6" fmla="*/ 423 w 423"/>
              <a:gd name="T7" fmla="*/ 129 h 485"/>
              <a:gd name="T8" fmla="*/ 423 w 423"/>
              <a:gd name="T9" fmla="*/ 356 h 485"/>
              <a:gd name="T10" fmla="*/ 398 w 423"/>
              <a:gd name="T11" fmla="*/ 397 h 485"/>
              <a:gd name="T12" fmla="*/ 237 w 423"/>
              <a:gd name="T13" fmla="*/ 478 h 485"/>
              <a:gd name="T14" fmla="*/ 186 w 423"/>
              <a:gd name="T15" fmla="*/ 478 h 485"/>
              <a:gd name="T16" fmla="*/ 25 w 423"/>
              <a:gd name="T17" fmla="*/ 397 h 485"/>
              <a:gd name="T18" fmla="*/ 0 w 423"/>
              <a:gd name="T19" fmla="*/ 356 h 485"/>
              <a:gd name="T20" fmla="*/ 0 w 423"/>
              <a:gd name="T21" fmla="*/ 129 h 485"/>
              <a:gd name="T22" fmla="*/ 25 w 423"/>
              <a:gd name="T23" fmla="*/ 88 h 485"/>
              <a:gd name="T24" fmla="*/ 186 w 423"/>
              <a:gd name="T25" fmla="*/ 7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3" h="485">
                <a:moveTo>
                  <a:pt x="186" y="7"/>
                </a:moveTo>
                <a:cubicBezTo>
                  <a:pt x="200" y="0"/>
                  <a:pt x="223" y="0"/>
                  <a:pt x="237" y="7"/>
                </a:cubicBezTo>
                <a:cubicBezTo>
                  <a:pt x="398" y="88"/>
                  <a:pt x="398" y="88"/>
                  <a:pt x="398" y="88"/>
                </a:cubicBezTo>
                <a:cubicBezTo>
                  <a:pt x="412" y="95"/>
                  <a:pt x="423" y="114"/>
                  <a:pt x="423" y="129"/>
                </a:cubicBezTo>
                <a:cubicBezTo>
                  <a:pt x="423" y="356"/>
                  <a:pt x="423" y="356"/>
                  <a:pt x="423" y="356"/>
                </a:cubicBezTo>
                <a:cubicBezTo>
                  <a:pt x="423" y="372"/>
                  <a:pt x="412" y="390"/>
                  <a:pt x="398" y="397"/>
                </a:cubicBezTo>
                <a:cubicBezTo>
                  <a:pt x="237" y="478"/>
                  <a:pt x="237" y="478"/>
                  <a:pt x="237" y="478"/>
                </a:cubicBezTo>
                <a:cubicBezTo>
                  <a:pt x="223" y="485"/>
                  <a:pt x="200" y="485"/>
                  <a:pt x="186" y="478"/>
                </a:cubicBezTo>
                <a:cubicBezTo>
                  <a:pt x="25" y="397"/>
                  <a:pt x="25" y="397"/>
                  <a:pt x="25" y="397"/>
                </a:cubicBezTo>
                <a:cubicBezTo>
                  <a:pt x="11" y="390"/>
                  <a:pt x="0" y="372"/>
                  <a:pt x="0" y="356"/>
                </a:cubicBezTo>
                <a:cubicBezTo>
                  <a:pt x="0" y="129"/>
                  <a:pt x="0" y="129"/>
                  <a:pt x="0" y="129"/>
                </a:cubicBezTo>
                <a:cubicBezTo>
                  <a:pt x="0" y="114"/>
                  <a:pt x="11" y="95"/>
                  <a:pt x="25" y="88"/>
                </a:cubicBezTo>
                <a:lnTo>
                  <a:pt x="186" y="7"/>
                </a:lnTo>
                <a:close/>
              </a:path>
            </a:pathLst>
          </a:custGeom>
          <a:solidFill>
            <a:schemeClr val="tx1">
              <a:lumMod val="75000"/>
              <a:lumOff val="25000"/>
            </a:schemeClr>
          </a:solidFill>
          <a:ln w="25400" cap="flat" cmpd="sng" algn="ctr">
            <a:noFill/>
            <a:prstDash val="solid"/>
            <a:miter lim="800000"/>
          </a:ln>
          <a:effectLst>
            <a:outerShdw blurRad="469900" dist="304800" dir="2700000" sx="97000" sy="97000" algn="tl" rotWithShape="0">
              <a:sysClr val="windowText" lastClr="000000">
                <a:lumMod val="75000"/>
                <a:lumOff val="25000"/>
                <a:alpha val="19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ea"/>
              <a:sym typeface="+mn-lt"/>
            </a:endParaRPr>
          </a:p>
        </p:txBody>
      </p:sp>
      <p:sp>
        <p:nvSpPr>
          <p:cNvPr id="38" name="Freeform 7"/>
          <p:cNvSpPr/>
          <p:nvPr/>
        </p:nvSpPr>
        <p:spPr bwMode="auto">
          <a:xfrm>
            <a:off x="6802228" y="2810405"/>
            <a:ext cx="1289686" cy="1478140"/>
          </a:xfrm>
          <a:custGeom>
            <a:avLst/>
            <a:gdLst>
              <a:gd name="T0" fmla="*/ 186 w 423"/>
              <a:gd name="T1" fmla="*/ 7 h 485"/>
              <a:gd name="T2" fmla="*/ 237 w 423"/>
              <a:gd name="T3" fmla="*/ 7 h 485"/>
              <a:gd name="T4" fmla="*/ 398 w 423"/>
              <a:gd name="T5" fmla="*/ 88 h 485"/>
              <a:gd name="T6" fmla="*/ 423 w 423"/>
              <a:gd name="T7" fmla="*/ 129 h 485"/>
              <a:gd name="T8" fmla="*/ 423 w 423"/>
              <a:gd name="T9" fmla="*/ 356 h 485"/>
              <a:gd name="T10" fmla="*/ 398 w 423"/>
              <a:gd name="T11" fmla="*/ 397 h 485"/>
              <a:gd name="T12" fmla="*/ 237 w 423"/>
              <a:gd name="T13" fmla="*/ 478 h 485"/>
              <a:gd name="T14" fmla="*/ 186 w 423"/>
              <a:gd name="T15" fmla="*/ 478 h 485"/>
              <a:gd name="T16" fmla="*/ 25 w 423"/>
              <a:gd name="T17" fmla="*/ 397 h 485"/>
              <a:gd name="T18" fmla="*/ 0 w 423"/>
              <a:gd name="T19" fmla="*/ 356 h 485"/>
              <a:gd name="T20" fmla="*/ 0 w 423"/>
              <a:gd name="T21" fmla="*/ 129 h 485"/>
              <a:gd name="T22" fmla="*/ 25 w 423"/>
              <a:gd name="T23" fmla="*/ 88 h 485"/>
              <a:gd name="T24" fmla="*/ 186 w 423"/>
              <a:gd name="T25" fmla="*/ 7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3" h="485">
                <a:moveTo>
                  <a:pt x="186" y="7"/>
                </a:moveTo>
                <a:cubicBezTo>
                  <a:pt x="200" y="0"/>
                  <a:pt x="223" y="0"/>
                  <a:pt x="237" y="7"/>
                </a:cubicBezTo>
                <a:cubicBezTo>
                  <a:pt x="398" y="88"/>
                  <a:pt x="398" y="88"/>
                  <a:pt x="398" y="88"/>
                </a:cubicBezTo>
                <a:cubicBezTo>
                  <a:pt x="412" y="95"/>
                  <a:pt x="423" y="114"/>
                  <a:pt x="423" y="129"/>
                </a:cubicBezTo>
                <a:cubicBezTo>
                  <a:pt x="423" y="356"/>
                  <a:pt x="423" y="356"/>
                  <a:pt x="423" y="356"/>
                </a:cubicBezTo>
                <a:cubicBezTo>
                  <a:pt x="423" y="372"/>
                  <a:pt x="412" y="390"/>
                  <a:pt x="398" y="397"/>
                </a:cubicBezTo>
                <a:cubicBezTo>
                  <a:pt x="237" y="478"/>
                  <a:pt x="237" y="478"/>
                  <a:pt x="237" y="478"/>
                </a:cubicBezTo>
                <a:cubicBezTo>
                  <a:pt x="223" y="485"/>
                  <a:pt x="200" y="485"/>
                  <a:pt x="186" y="478"/>
                </a:cubicBezTo>
                <a:cubicBezTo>
                  <a:pt x="25" y="397"/>
                  <a:pt x="25" y="397"/>
                  <a:pt x="25" y="397"/>
                </a:cubicBezTo>
                <a:cubicBezTo>
                  <a:pt x="11" y="390"/>
                  <a:pt x="0" y="372"/>
                  <a:pt x="0" y="356"/>
                </a:cubicBezTo>
                <a:cubicBezTo>
                  <a:pt x="0" y="129"/>
                  <a:pt x="0" y="129"/>
                  <a:pt x="0" y="129"/>
                </a:cubicBezTo>
                <a:cubicBezTo>
                  <a:pt x="0" y="114"/>
                  <a:pt x="11" y="95"/>
                  <a:pt x="25" y="88"/>
                </a:cubicBezTo>
                <a:lnTo>
                  <a:pt x="186" y="7"/>
                </a:lnTo>
                <a:close/>
              </a:path>
            </a:pathLst>
          </a:custGeom>
          <a:solidFill>
            <a:srgbClr val="63242E"/>
          </a:solidFill>
          <a:ln w="25400" cap="flat" cmpd="sng" algn="ctr">
            <a:noFill/>
            <a:prstDash val="solid"/>
            <a:miter lim="800000"/>
          </a:ln>
          <a:effectLst>
            <a:outerShdw blurRad="469900" dist="304800" dir="2700000" sx="97000" sy="97000" algn="tl" rotWithShape="0">
              <a:sysClr val="windowText" lastClr="000000">
                <a:lumMod val="75000"/>
                <a:lumOff val="25000"/>
                <a:alpha val="19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ea"/>
              <a:sym typeface="+mn-lt"/>
            </a:endParaRPr>
          </a:p>
        </p:txBody>
      </p:sp>
      <p:sp>
        <p:nvSpPr>
          <p:cNvPr id="39" name="Freeform 7"/>
          <p:cNvSpPr/>
          <p:nvPr/>
        </p:nvSpPr>
        <p:spPr bwMode="auto">
          <a:xfrm>
            <a:off x="9504371" y="2810405"/>
            <a:ext cx="1289686" cy="1478140"/>
          </a:xfrm>
          <a:custGeom>
            <a:avLst/>
            <a:gdLst>
              <a:gd name="T0" fmla="*/ 186 w 423"/>
              <a:gd name="T1" fmla="*/ 7 h 485"/>
              <a:gd name="T2" fmla="*/ 237 w 423"/>
              <a:gd name="T3" fmla="*/ 7 h 485"/>
              <a:gd name="T4" fmla="*/ 398 w 423"/>
              <a:gd name="T5" fmla="*/ 88 h 485"/>
              <a:gd name="T6" fmla="*/ 423 w 423"/>
              <a:gd name="T7" fmla="*/ 129 h 485"/>
              <a:gd name="T8" fmla="*/ 423 w 423"/>
              <a:gd name="T9" fmla="*/ 356 h 485"/>
              <a:gd name="T10" fmla="*/ 398 w 423"/>
              <a:gd name="T11" fmla="*/ 397 h 485"/>
              <a:gd name="T12" fmla="*/ 237 w 423"/>
              <a:gd name="T13" fmla="*/ 478 h 485"/>
              <a:gd name="T14" fmla="*/ 186 w 423"/>
              <a:gd name="T15" fmla="*/ 478 h 485"/>
              <a:gd name="T16" fmla="*/ 25 w 423"/>
              <a:gd name="T17" fmla="*/ 397 h 485"/>
              <a:gd name="T18" fmla="*/ 0 w 423"/>
              <a:gd name="T19" fmla="*/ 356 h 485"/>
              <a:gd name="T20" fmla="*/ 0 w 423"/>
              <a:gd name="T21" fmla="*/ 129 h 485"/>
              <a:gd name="T22" fmla="*/ 25 w 423"/>
              <a:gd name="T23" fmla="*/ 88 h 485"/>
              <a:gd name="T24" fmla="*/ 186 w 423"/>
              <a:gd name="T25" fmla="*/ 7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3" h="485">
                <a:moveTo>
                  <a:pt x="186" y="7"/>
                </a:moveTo>
                <a:cubicBezTo>
                  <a:pt x="200" y="0"/>
                  <a:pt x="223" y="0"/>
                  <a:pt x="237" y="7"/>
                </a:cubicBezTo>
                <a:cubicBezTo>
                  <a:pt x="398" y="88"/>
                  <a:pt x="398" y="88"/>
                  <a:pt x="398" y="88"/>
                </a:cubicBezTo>
                <a:cubicBezTo>
                  <a:pt x="412" y="95"/>
                  <a:pt x="423" y="114"/>
                  <a:pt x="423" y="129"/>
                </a:cubicBezTo>
                <a:cubicBezTo>
                  <a:pt x="423" y="356"/>
                  <a:pt x="423" y="356"/>
                  <a:pt x="423" y="356"/>
                </a:cubicBezTo>
                <a:cubicBezTo>
                  <a:pt x="423" y="372"/>
                  <a:pt x="412" y="390"/>
                  <a:pt x="398" y="397"/>
                </a:cubicBezTo>
                <a:cubicBezTo>
                  <a:pt x="237" y="478"/>
                  <a:pt x="237" y="478"/>
                  <a:pt x="237" y="478"/>
                </a:cubicBezTo>
                <a:cubicBezTo>
                  <a:pt x="223" y="485"/>
                  <a:pt x="200" y="485"/>
                  <a:pt x="186" y="478"/>
                </a:cubicBezTo>
                <a:cubicBezTo>
                  <a:pt x="25" y="397"/>
                  <a:pt x="25" y="397"/>
                  <a:pt x="25" y="397"/>
                </a:cubicBezTo>
                <a:cubicBezTo>
                  <a:pt x="11" y="390"/>
                  <a:pt x="0" y="372"/>
                  <a:pt x="0" y="356"/>
                </a:cubicBezTo>
                <a:cubicBezTo>
                  <a:pt x="0" y="129"/>
                  <a:pt x="0" y="129"/>
                  <a:pt x="0" y="129"/>
                </a:cubicBezTo>
                <a:cubicBezTo>
                  <a:pt x="0" y="114"/>
                  <a:pt x="11" y="95"/>
                  <a:pt x="25" y="88"/>
                </a:cubicBezTo>
                <a:lnTo>
                  <a:pt x="186" y="7"/>
                </a:lnTo>
                <a:close/>
              </a:path>
            </a:pathLst>
          </a:custGeom>
          <a:solidFill>
            <a:schemeClr val="tx1">
              <a:lumMod val="75000"/>
              <a:lumOff val="25000"/>
            </a:schemeClr>
          </a:solidFill>
          <a:ln w="25400" cap="flat" cmpd="sng" algn="ctr">
            <a:noFill/>
            <a:prstDash val="solid"/>
            <a:miter lim="800000"/>
          </a:ln>
          <a:effectLst>
            <a:outerShdw blurRad="469900" dist="304800" dir="2700000" sx="97000" sy="97000" algn="tl" rotWithShape="0">
              <a:sysClr val="windowText" lastClr="000000">
                <a:lumMod val="75000"/>
                <a:lumOff val="25000"/>
                <a:alpha val="19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ea"/>
              <a:sym typeface="+mn-lt"/>
            </a:endParaRPr>
          </a:p>
        </p:txBody>
      </p:sp>
      <p:sp>
        <p:nvSpPr>
          <p:cNvPr id="41" name="矩形 40"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a:off x="1097752" y="4642894"/>
            <a:ext cx="1890070" cy="1384995"/>
          </a:xfrm>
          <a:prstGeom prst="rect">
            <a:avLst/>
          </a:prstGeom>
        </p:spPr>
        <p:txBody>
          <a:bodyPr wrap="square">
            <a:spAutoFit/>
          </a:bodyPr>
          <a:lstStyle/>
          <a:p>
            <a:pPr algn="ctr">
              <a:lnSpc>
                <a:spcPct val="150000"/>
              </a:lnSpc>
            </a:pPr>
            <a:r>
              <a:rPr lang="zh-CN" altLang="en-US" sz="1400">
                <a:solidFill>
                  <a:schemeClr val="tx1">
                    <a:lumMod val="95000"/>
                    <a:lumOff val="5000"/>
                  </a:schemeClr>
                </a:solidFill>
                <a:latin typeface="微软雅黑" panose="020B0503020204020204" pitchFamily="34" charset="-122"/>
                <a:ea typeface="微软雅黑" panose="020B0503020204020204" pitchFamily="34" charset="-122"/>
              </a:rPr>
              <a:t>形成较稳定的犯罪组织，人数较多，有明确的组织者、领导者，骨干成员基本固定</a:t>
            </a:r>
            <a:endParaRPr lang="zh-CN" altLang="en-US" sz="105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48" name="文本框 47"/>
          <p:cNvSpPr txBox="1"/>
          <p:nvPr/>
        </p:nvSpPr>
        <p:spPr>
          <a:xfrm>
            <a:off x="1642489" y="3164754"/>
            <a:ext cx="814821" cy="769441"/>
          </a:xfrm>
          <a:prstGeom prst="rect">
            <a:avLst/>
          </a:prstGeom>
          <a:noFill/>
        </p:spPr>
        <p:txBody>
          <a:bodyPr wrap="square" rtlCol="0">
            <a:spAutoFit/>
          </a:bodyPr>
          <a:lstStyle/>
          <a:p>
            <a:pPr algn="ctr"/>
            <a:r>
              <a:rPr lang="en-US" altLang="zh-CN" sz="4400">
                <a:solidFill>
                  <a:schemeClr val="bg1"/>
                </a:solidFill>
              </a:rPr>
              <a:t>01</a:t>
            </a:r>
            <a:endParaRPr lang="zh-CN" altLang="en-US" sz="4400">
              <a:solidFill>
                <a:schemeClr val="bg1"/>
              </a:solidFill>
            </a:endParaRPr>
          </a:p>
        </p:txBody>
      </p:sp>
      <p:sp>
        <p:nvSpPr>
          <p:cNvPr id="52" name="文本框 51"/>
          <p:cNvSpPr txBox="1"/>
          <p:nvPr/>
        </p:nvSpPr>
        <p:spPr>
          <a:xfrm>
            <a:off x="4337518" y="3166946"/>
            <a:ext cx="814821" cy="769441"/>
          </a:xfrm>
          <a:prstGeom prst="rect">
            <a:avLst/>
          </a:prstGeom>
          <a:noFill/>
        </p:spPr>
        <p:txBody>
          <a:bodyPr wrap="square" rtlCol="0">
            <a:spAutoFit/>
          </a:bodyPr>
          <a:lstStyle/>
          <a:p>
            <a:pPr algn="ctr"/>
            <a:r>
              <a:rPr lang="en-US" altLang="zh-CN" sz="4400">
                <a:solidFill>
                  <a:schemeClr val="bg1"/>
                </a:solidFill>
              </a:rPr>
              <a:t>02</a:t>
            </a:r>
            <a:endParaRPr lang="zh-CN" altLang="en-US" sz="4400">
              <a:solidFill>
                <a:schemeClr val="bg1"/>
              </a:solidFill>
            </a:endParaRPr>
          </a:p>
        </p:txBody>
      </p:sp>
      <p:sp>
        <p:nvSpPr>
          <p:cNvPr id="53" name="文本框 52"/>
          <p:cNvSpPr txBox="1"/>
          <p:nvPr/>
        </p:nvSpPr>
        <p:spPr>
          <a:xfrm>
            <a:off x="7039660" y="3135004"/>
            <a:ext cx="814821" cy="769441"/>
          </a:xfrm>
          <a:prstGeom prst="rect">
            <a:avLst/>
          </a:prstGeom>
          <a:noFill/>
        </p:spPr>
        <p:txBody>
          <a:bodyPr wrap="square" rtlCol="0">
            <a:spAutoFit/>
          </a:bodyPr>
          <a:lstStyle/>
          <a:p>
            <a:pPr algn="ctr"/>
            <a:r>
              <a:rPr lang="en-US" altLang="zh-CN" sz="4400">
                <a:solidFill>
                  <a:schemeClr val="bg1"/>
                </a:solidFill>
              </a:rPr>
              <a:t>03</a:t>
            </a:r>
            <a:endParaRPr lang="zh-CN" altLang="en-US" sz="4400">
              <a:solidFill>
                <a:schemeClr val="bg1"/>
              </a:solidFill>
            </a:endParaRPr>
          </a:p>
        </p:txBody>
      </p:sp>
      <p:sp>
        <p:nvSpPr>
          <p:cNvPr id="54" name="文本框 53"/>
          <p:cNvSpPr txBox="1"/>
          <p:nvPr/>
        </p:nvSpPr>
        <p:spPr>
          <a:xfrm>
            <a:off x="9741802" y="3139512"/>
            <a:ext cx="814821" cy="769441"/>
          </a:xfrm>
          <a:prstGeom prst="rect">
            <a:avLst/>
          </a:prstGeom>
          <a:noFill/>
        </p:spPr>
        <p:txBody>
          <a:bodyPr wrap="square" rtlCol="0">
            <a:spAutoFit/>
          </a:bodyPr>
          <a:lstStyle/>
          <a:p>
            <a:pPr algn="ctr"/>
            <a:r>
              <a:rPr lang="en-US" altLang="zh-CN" sz="4400">
                <a:solidFill>
                  <a:schemeClr val="bg1"/>
                </a:solidFill>
              </a:rPr>
              <a:t>04</a:t>
            </a:r>
            <a:endParaRPr lang="zh-CN" altLang="en-US" sz="4400">
              <a:solidFill>
                <a:schemeClr val="bg1"/>
              </a:solidFill>
            </a:endParaRPr>
          </a:p>
        </p:txBody>
      </p:sp>
      <p:sp>
        <p:nvSpPr>
          <p:cNvPr id="5" name="矩形 4"/>
          <p:cNvSpPr/>
          <p:nvPr/>
        </p:nvSpPr>
        <p:spPr>
          <a:xfrm>
            <a:off x="3657600" y="4642894"/>
            <a:ext cx="2017161" cy="1708160"/>
          </a:xfrm>
          <a:prstGeom prst="rect">
            <a:avLst/>
          </a:prstGeom>
        </p:spPr>
        <p:txBody>
          <a:bodyPr wrap="square">
            <a:spAutoFit/>
          </a:bodyPr>
          <a:lstStyle/>
          <a:p>
            <a:pPr algn="ctr">
              <a:lnSpc>
                <a:spcPct val="150000"/>
              </a:lnSpc>
            </a:pPr>
            <a:r>
              <a:rPr lang="zh-CN" altLang="en-US" sz="1400">
                <a:solidFill>
                  <a:schemeClr val="tx1">
                    <a:lumMod val="95000"/>
                    <a:lumOff val="5000"/>
                  </a:schemeClr>
                </a:solidFill>
                <a:latin typeface="微软雅黑" panose="020B0503020204020204" pitchFamily="34" charset="-122"/>
                <a:ea typeface="微软雅黑" panose="020B0503020204020204" pitchFamily="34" charset="-122"/>
              </a:rPr>
              <a:t>有组织地通过违法犯罪活动或者其他手段获取经济利益，具有一定的经济实力，以支持该组织的活动</a:t>
            </a:r>
          </a:p>
        </p:txBody>
      </p:sp>
      <p:sp>
        <p:nvSpPr>
          <p:cNvPr id="6" name="矩形 5"/>
          <p:cNvSpPr/>
          <p:nvPr/>
        </p:nvSpPr>
        <p:spPr>
          <a:xfrm>
            <a:off x="6378341" y="4642894"/>
            <a:ext cx="2137458" cy="1384995"/>
          </a:xfrm>
          <a:prstGeom prst="rect">
            <a:avLst/>
          </a:prstGeom>
        </p:spPr>
        <p:txBody>
          <a:bodyPr wrap="square">
            <a:spAutoFit/>
          </a:bodyPr>
          <a:lstStyle/>
          <a:p>
            <a:pPr algn="ctr">
              <a:lnSpc>
                <a:spcPct val="150000"/>
              </a:lnSpc>
            </a:pPr>
            <a:r>
              <a:rPr lang="zh-CN" altLang="en-US" sz="1400">
                <a:solidFill>
                  <a:schemeClr val="tx1">
                    <a:lumMod val="95000"/>
                    <a:lumOff val="5000"/>
                  </a:schemeClr>
                </a:solidFill>
                <a:latin typeface="微软雅黑" panose="020B0503020204020204" pitchFamily="34" charset="-122"/>
                <a:ea typeface="微软雅黑" panose="020B0503020204020204" pitchFamily="34" charset="-122"/>
              </a:rPr>
              <a:t>以暴力、威胁或者其他手段，有组织地多次进行违法犯罪活动，为非作恶，欺压、残害群众</a:t>
            </a:r>
          </a:p>
        </p:txBody>
      </p:sp>
      <p:sp>
        <p:nvSpPr>
          <p:cNvPr id="7" name="矩形 6"/>
          <p:cNvSpPr/>
          <p:nvPr/>
        </p:nvSpPr>
        <p:spPr>
          <a:xfrm>
            <a:off x="8892337" y="4642245"/>
            <a:ext cx="2513750" cy="2031325"/>
          </a:xfrm>
          <a:prstGeom prst="rect">
            <a:avLst/>
          </a:prstGeom>
        </p:spPr>
        <p:txBody>
          <a:bodyPr wrap="square">
            <a:spAutoFit/>
          </a:bodyPr>
          <a:lstStyle/>
          <a:p>
            <a:pPr algn="ctr">
              <a:lnSpc>
                <a:spcPct val="150000"/>
              </a:lnSpc>
            </a:pPr>
            <a:r>
              <a:rPr lang="zh-CN" altLang="en-US" sz="1400">
                <a:solidFill>
                  <a:schemeClr val="tx1">
                    <a:lumMod val="95000"/>
                    <a:lumOff val="5000"/>
                  </a:schemeClr>
                </a:solidFill>
                <a:latin typeface="微软雅黑" panose="020B0503020204020204" pitchFamily="34" charset="-122"/>
                <a:ea typeface="微软雅黑" panose="020B0503020204020204" pitchFamily="34" charset="-122"/>
              </a:rPr>
              <a:t>通过实施违法犯罪活动，或者利用国家工作人员的庇护或者纵容，称霸一方，在一定区域内或者行业内，形成非法控制或者重大恶劣影响，严重破坏经济、社会生活秩序</a:t>
            </a:r>
          </a:p>
        </p:txBody>
      </p:sp>
      <p:sp>
        <p:nvSpPr>
          <p:cNvPr id="8" name="矩形 7"/>
          <p:cNvSpPr/>
          <p:nvPr/>
        </p:nvSpPr>
        <p:spPr>
          <a:xfrm>
            <a:off x="3810759" y="2042339"/>
            <a:ext cx="4570482" cy="369332"/>
          </a:xfrm>
          <a:prstGeom prst="rect">
            <a:avLst/>
          </a:prstGeom>
        </p:spPr>
        <p:txBody>
          <a:bodyPr wrap="none">
            <a:spAutoFit/>
          </a:bodyPr>
          <a:lstStyle/>
          <a:p>
            <a:r>
              <a:rPr lang="zh-CN" altLang="en-US">
                <a:solidFill>
                  <a:srgbClr val="222222"/>
                </a:solidFill>
                <a:latin typeface="微软雅黑" panose="020B0503020204020204" pitchFamily="34" charset="-122"/>
                <a:ea typeface="微软雅黑" panose="020B0503020204020204" pitchFamily="34" charset="-122"/>
              </a:rPr>
              <a:t>黑社会性质的组织应当同时具备以下特征：</a:t>
            </a:r>
            <a:endParaRPr lang="zh-CN" altLang="en-US">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2994990" y="381864"/>
            <a:ext cx="6202020" cy="521970"/>
          </a:xfrm>
          <a:prstGeom prst="rect">
            <a:avLst/>
          </a:prstGeom>
        </p:spPr>
        <p:txBody>
          <a:bodyPr wrap="square">
            <a:spAutoFit/>
          </a:bodyPr>
          <a:lstStyle/>
          <a:p>
            <a:pPr algn="ctr"/>
            <a:r>
              <a:rPr lang="zh-CN" altLang="en-US" sz="2800" b="1">
                <a:solidFill>
                  <a:schemeClr val="bg2"/>
                </a:solidFill>
                <a:latin typeface="微软雅黑" panose="020B0503020204020204" pitchFamily="34" charset="-122"/>
                <a:ea typeface="微软雅黑" panose="020B0503020204020204" pitchFamily="34" charset="-122"/>
                <a:sym typeface="+mn-ea"/>
              </a:rPr>
              <a:t>黑、恶势力是什么</a:t>
            </a:r>
            <a:endParaRPr lang="zh-CN" altLang="en-US" sz="2800" b="1" dirty="0">
              <a:solidFill>
                <a:schemeClr val="bg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p:txBody>
      </p:sp>
      <p:sp>
        <p:nvSpPr>
          <p:cNvPr id="2" name="矩形 1"/>
          <p:cNvSpPr/>
          <p:nvPr/>
        </p:nvSpPr>
        <p:spPr>
          <a:xfrm>
            <a:off x="4658012" y="1312234"/>
            <a:ext cx="2875977" cy="425898"/>
          </a:xfrm>
          <a:prstGeom prst="rect">
            <a:avLst/>
          </a:prstGeom>
          <a:solidFill>
            <a:srgbClr val="632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4551912" y="1217707"/>
            <a:ext cx="2875977" cy="425898"/>
          </a:xfrm>
          <a:prstGeom prst="rect">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5306361" y="1245990"/>
            <a:ext cx="1569660" cy="369332"/>
          </a:xfrm>
          <a:prstGeom prst="rect">
            <a:avLst/>
          </a:prstGeom>
        </p:spPr>
        <p:txBody>
          <a:bodyPr wrap="none">
            <a:spAutoFit/>
          </a:bodyPr>
          <a:lstStyle/>
          <a:p>
            <a:r>
              <a:rPr lang="zh-CN" altLang="en-US">
                <a:solidFill>
                  <a:srgbClr val="222222"/>
                </a:solidFill>
                <a:latin typeface="微软雅黑" panose="020B0503020204020204" pitchFamily="34" charset="-122"/>
                <a:ea typeface="微软雅黑" panose="020B0503020204020204" pitchFamily="34" charset="-122"/>
              </a:rPr>
              <a:t>恶势力是什么</a:t>
            </a:r>
            <a:endParaRPr lang="zh-CN" altLang="en-US">
              <a:latin typeface="微软雅黑" panose="020B0503020204020204" pitchFamily="34" charset="-122"/>
              <a:ea typeface="微软雅黑" panose="020B0503020204020204" pitchFamily="34" charset="-122"/>
            </a:endParaRPr>
          </a:p>
        </p:txBody>
      </p:sp>
      <p:sp>
        <p:nvSpPr>
          <p:cNvPr id="21" name="Oval 6"/>
          <p:cNvSpPr>
            <a:spLocks noChangeArrowheads="1"/>
          </p:cNvSpPr>
          <p:nvPr/>
        </p:nvSpPr>
        <p:spPr bwMode="auto">
          <a:xfrm>
            <a:off x="1602426" y="2692960"/>
            <a:ext cx="2781172" cy="2782032"/>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Oval 7"/>
          <p:cNvSpPr>
            <a:spLocks noChangeArrowheads="1"/>
          </p:cNvSpPr>
          <p:nvPr/>
        </p:nvSpPr>
        <p:spPr bwMode="auto">
          <a:xfrm>
            <a:off x="2781625" y="3872523"/>
            <a:ext cx="425060" cy="425191"/>
          </a:xfrm>
          <a:prstGeom prst="ellipse">
            <a:avLst/>
          </a:prstGeom>
          <a:solidFill>
            <a:srgbClr val="A8292E"/>
          </a:solidFill>
          <a:ln>
            <a:noFill/>
          </a:ln>
        </p:spPr>
        <p:txBody>
          <a:bodyPr vert="horz" wrap="square" lIns="91440" tIns="45720" rIns="91440" bIns="45720" numCol="1" anchor="t" anchorCtr="0" compatLnSpc="1"/>
          <a:lstStyle/>
          <a:p>
            <a:endParaRPr lang="zh-CN" altLang="en-US"/>
          </a:p>
        </p:txBody>
      </p:sp>
      <p:sp>
        <p:nvSpPr>
          <p:cNvPr id="23" name="Freeform 8"/>
          <p:cNvSpPr>
            <a:spLocks noEditPoints="1"/>
          </p:cNvSpPr>
          <p:nvPr/>
        </p:nvSpPr>
        <p:spPr bwMode="auto">
          <a:xfrm>
            <a:off x="1591000" y="2679244"/>
            <a:ext cx="2806311" cy="2809464"/>
          </a:xfrm>
          <a:custGeom>
            <a:avLst/>
            <a:gdLst>
              <a:gd name="T0" fmla="*/ 660 w 1320"/>
              <a:gd name="T1" fmla="*/ 0 h 1320"/>
              <a:gd name="T2" fmla="*/ 0 w 1320"/>
              <a:gd name="T3" fmla="*/ 660 h 1320"/>
              <a:gd name="T4" fmla="*/ 660 w 1320"/>
              <a:gd name="T5" fmla="*/ 1320 h 1320"/>
              <a:gd name="T6" fmla="*/ 1320 w 1320"/>
              <a:gd name="T7" fmla="*/ 660 h 1320"/>
              <a:gd name="T8" fmla="*/ 660 w 1320"/>
              <a:gd name="T9" fmla="*/ 0 h 1320"/>
              <a:gd name="T10" fmla="*/ 660 w 1320"/>
              <a:gd name="T11" fmla="*/ 1224 h 1320"/>
              <a:gd name="T12" fmla="*/ 96 w 1320"/>
              <a:gd name="T13" fmla="*/ 660 h 1320"/>
              <a:gd name="T14" fmla="*/ 660 w 1320"/>
              <a:gd name="T15" fmla="*/ 96 h 1320"/>
              <a:gd name="T16" fmla="*/ 1224 w 1320"/>
              <a:gd name="T17" fmla="*/ 660 h 1320"/>
              <a:gd name="T18" fmla="*/ 660 w 1320"/>
              <a:gd name="T19" fmla="*/ 1224 h 1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0" h="1320">
                <a:moveTo>
                  <a:pt x="660" y="0"/>
                </a:moveTo>
                <a:cubicBezTo>
                  <a:pt x="295" y="0"/>
                  <a:pt x="0" y="296"/>
                  <a:pt x="0" y="660"/>
                </a:cubicBezTo>
                <a:cubicBezTo>
                  <a:pt x="0" y="1025"/>
                  <a:pt x="295" y="1320"/>
                  <a:pt x="660" y="1320"/>
                </a:cubicBezTo>
                <a:cubicBezTo>
                  <a:pt x="1025" y="1320"/>
                  <a:pt x="1320" y="1025"/>
                  <a:pt x="1320" y="660"/>
                </a:cubicBezTo>
                <a:cubicBezTo>
                  <a:pt x="1320" y="296"/>
                  <a:pt x="1025" y="0"/>
                  <a:pt x="660" y="0"/>
                </a:cubicBezTo>
                <a:close/>
                <a:moveTo>
                  <a:pt x="660" y="1224"/>
                </a:moveTo>
                <a:cubicBezTo>
                  <a:pt x="349" y="1224"/>
                  <a:pt x="96" y="972"/>
                  <a:pt x="96" y="660"/>
                </a:cubicBezTo>
                <a:cubicBezTo>
                  <a:pt x="96" y="349"/>
                  <a:pt x="349" y="96"/>
                  <a:pt x="660" y="96"/>
                </a:cubicBezTo>
                <a:cubicBezTo>
                  <a:pt x="971" y="96"/>
                  <a:pt x="1224" y="349"/>
                  <a:pt x="1224" y="660"/>
                </a:cubicBezTo>
                <a:cubicBezTo>
                  <a:pt x="1224" y="972"/>
                  <a:pt x="971" y="1224"/>
                  <a:pt x="660" y="1224"/>
                </a:cubicBezTo>
                <a:close/>
              </a:path>
            </a:pathLst>
          </a:custGeom>
          <a:solidFill>
            <a:srgbClr val="63242E"/>
          </a:solidFill>
          <a:ln>
            <a:noFill/>
          </a:ln>
        </p:spPr>
        <p:txBody>
          <a:bodyPr vert="horz" wrap="square" lIns="91440" tIns="45720" rIns="91440" bIns="45720" numCol="1" anchor="t" anchorCtr="0" compatLnSpc="1"/>
          <a:lstStyle/>
          <a:p>
            <a:endParaRPr lang="zh-CN" altLang="en-US"/>
          </a:p>
        </p:txBody>
      </p:sp>
      <p:sp>
        <p:nvSpPr>
          <p:cNvPr id="24" name="Freeform 9"/>
          <p:cNvSpPr>
            <a:spLocks noEditPoints="1"/>
          </p:cNvSpPr>
          <p:nvPr/>
        </p:nvSpPr>
        <p:spPr bwMode="auto">
          <a:xfrm>
            <a:off x="1990921" y="3083862"/>
            <a:ext cx="2004181" cy="2002514"/>
          </a:xfrm>
          <a:custGeom>
            <a:avLst/>
            <a:gdLst>
              <a:gd name="T0" fmla="*/ 471 w 942"/>
              <a:gd name="T1" fmla="*/ 0 h 941"/>
              <a:gd name="T2" fmla="*/ 0 w 942"/>
              <a:gd name="T3" fmla="*/ 470 h 941"/>
              <a:gd name="T4" fmla="*/ 471 w 942"/>
              <a:gd name="T5" fmla="*/ 941 h 941"/>
              <a:gd name="T6" fmla="*/ 942 w 942"/>
              <a:gd name="T7" fmla="*/ 470 h 941"/>
              <a:gd name="T8" fmla="*/ 471 w 942"/>
              <a:gd name="T9" fmla="*/ 0 h 941"/>
              <a:gd name="T10" fmla="*/ 471 w 942"/>
              <a:gd name="T11" fmla="*/ 854 h 941"/>
              <a:gd name="T12" fmla="*/ 87 w 942"/>
              <a:gd name="T13" fmla="*/ 470 h 941"/>
              <a:gd name="T14" fmla="*/ 471 w 942"/>
              <a:gd name="T15" fmla="*/ 86 h 941"/>
              <a:gd name="T16" fmla="*/ 855 w 942"/>
              <a:gd name="T17" fmla="*/ 470 h 941"/>
              <a:gd name="T18" fmla="*/ 471 w 942"/>
              <a:gd name="T19" fmla="*/ 854 h 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2" h="941">
                <a:moveTo>
                  <a:pt x="471" y="0"/>
                </a:moveTo>
                <a:cubicBezTo>
                  <a:pt x="211" y="0"/>
                  <a:pt x="0" y="210"/>
                  <a:pt x="0" y="470"/>
                </a:cubicBezTo>
                <a:cubicBezTo>
                  <a:pt x="0" y="730"/>
                  <a:pt x="211" y="941"/>
                  <a:pt x="471" y="941"/>
                </a:cubicBezTo>
                <a:cubicBezTo>
                  <a:pt x="731" y="941"/>
                  <a:pt x="942" y="730"/>
                  <a:pt x="942" y="470"/>
                </a:cubicBezTo>
                <a:cubicBezTo>
                  <a:pt x="942" y="210"/>
                  <a:pt x="731" y="0"/>
                  <a:pt x="471" y="0"/>
                </a:cubicBezTo>
                <a:close/>
                <a:moveTo>
                  <a:pt x="471" y="854"/>
                </a:moveTo>
                <a:cubicBezTo>
                  <a:pt x="259" y="854"/>
                  <a:pt x="87" y="682"/>
                  <a:pt x="87" y="470"/>
                </a:cubicBezTo>
                <a:cubicBezTo>
                  <a:pt x="87" y="258"/>
                  <a:pt x="259" y="86"/>
                  <a:pt x="471" y="86"/>
                </a:cubicBezTo>
                <a:cubicBezTo>
                  <a:pt x="683" y="86"/>
                  <a:pt x="855" y="258"/>
                  <a:pt x="855" y="470"/>
                </a:cubicBezTo>
                <a:cubicBezTo>
                  <a:pt x="855" y="682"/>
                  <a:pt x="683" y="854"/>
                  <a:pt x="471" y="854"/>
                </a:cubicBezTo>
                <a:close/>
              </a:path>
            </a:pathLst>
          </a:custGeom>
          <a:solidFill>
            <a:srgbClr val="63242E"/>
          </a:solidFill>
          <a:ln>
            <a:noFill/>
          </a:ln>
        </p:spPr>
        <p:txBody>
          <a:bodyPr vert="horz" wrap="square" lIns="91440" tIns="45720" rIns="91440" bIns="45720" numCol="1" anchor="t" anchorCtr="0" compatLnSpc="1"/>
          <a:lstStyle/>
          <a:p>
            <a:endParaRPr lang="zh-CN" altLang="en-US"/>
          </a:p>
        </p:txBody>
      </p:sp>
      <p:sp>
        <p:nvSpPr>
          <p:cNvPr id="25" name="Freeform 10"/>
          <p:cNvSpPr>
            <a:spLocks noEditPoints="1"/>
          </p:cNvSpPr>
          <p:nvPr/>
        </p:nvSpPr>
        <p:spPr bwMode="auto">
          <a:xfrm>
            <a:off x="2404556" y="3495338"/>
            <a:ext cx="1179199" cy="1179563"/>
          </a:xfrm>
          <a:custGeom>
            <a:avLst/>
            <a:gdLst>
              <a:gd name="T0" fmla="*/ 277 w 554"/>
              <a:gd name="T1" fmla="*/ 0 h 555"/>
              <a:gd name="T2" fmla="*/ 0 w 554"/>
              <a:gd name="T3" fmla="*/ 277 h 555"/>
              <a:gd name="T4" fmla="*/ 277 w 554"/>
              <a:gd name="T5" fmla="*/ 555 h 555"/>
              <a:gd name="T6" fmla="*/ 554 w 554"/>
              <a:gd name="T7" fmla="*/ 277 h 555"/>
              <a:gd name="T8" fmla="*/ 277 w 554"/>
              <a:gd name="T9" fmla="*/ 0 h 555"/>
              <a:gd name="T10" fmla="*/ 277 w 554"/>
              <a:gd name="T11" fmla="*/ 464 h 555"/>
              <a:gd name="T12" fmla="*/ 90 w 554"/>
              <a:gd name="T13" fmla="*/ 277 h 555"/>
              <a:gd name="T14" fmla="*/ 277 w 554"/>
              <a:gd name="T15" fmla="*/ 91 h 555"/>
              <a:gd name="T16" fmla="*/ 464 w 554"/>
              <a:gd name="T17" fmla="*/ 277 h 555"/>
              <a:gd name="T18" fmla="*/ 277 w 554"/>
              <a:gd name="T19" fmla="*/ 464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4" h="555">
                <a:moveTo>
                  <a:pt x="277" y="0"/>
                </a:moveTo>
                <a:cubicBezTo>
                  <a:pt x="124" y="0"/>
                  <a:pt x="0" y="124"/>
                  <a:pt x="0" y="277"/>
                </a:cubicBezTo>
                <a:cubicBezTo>
                  <a:pt x="0" y="430"/>
                  <a:pt x="124" y="555"/>
                  <a:pt x="277" y="555"/>
                </a:cubicBezTo>
                <a:cubicBezTo>
                  <a:pt x="430" y="555"/>
                  <a:pt x="554" y="430"/>
                  <a:pt x="554" y="277"/>
                </a:cubicBezTo>
                <a:cubicBezTo>
                  <a:pt x="554" y="124"/>
                  <a:pt x="430" y="0"/>
                  <a:pt x="277" y="0"/>
                </a:cubicBezTo>
                <a:close/>
                <a:moveTo>
                  <a:pt x="277" y="464"/>
                </a:moveTo>
                <a:cubicBezTo>
                  <a:pt x="174" y="464"/>
                  <a:pt x="90" y="380"/>
                  <a:pt x="90" y="277"/>
                </a:cubicBezTo>
                <a:cubicBezTo>
                  <a:pt x="90" y="174"/>
                  <a:pt x="174" y="91"/>
                  <a:pt x="277" y="91"/>
                </a:cubicBezTo>
                <a:cubicBezTo>
                  <a:pt x="380" y="91"/>
                  <a:pt x="464" y="174"/>
                  <a:pt x="464" y="277"/>
                </a:cubicBezTo>
                <a:cubicBezTo>
                  <a:pt x="464" y="380"/>
                  <a:pt x="380" y="464"/>
                  <a:pt x="277" y="464"/>
                </a:cubicBezTo>
                <a:close/>
              </a:path>
            </a:pathLst>
          </a:custGeom>
          <a:solidFill>
            <a:srgbClr val="63242E"/>
          </a:solidFill>
          <a:ln>
            <a:noFill/>
          </a:ln>
        </p:spPr>
        <p:txBody>
          <a:bodyPr vert="horz" wrap="square" lIns="91440" tIns="45720" rIns="91440" bIns="45720" numCol="1" anchor="t" anchorCtr="0" compatLnSpc="1"/>
          <a:lstStyle/>
          <a:p>
            <a:endParaRPr lang="zh-CN" altLang="en-US"/>
          </a:p>
        </p:txBody>
      </p:sp>
      <p:grpSp>
        <p:nvGrpSpPr>
          <p:cNvPr id="26" name="组合 25"/>
          <p:cNvGrpSpPr/>
          <p:nvPr/>
        </p:nvGrpSpPr>
        <p:grpSpPr>
          <a:xfrm>
            <a:off x="1021970" y="2414070"/>
            <a:ext cx="1976758" cy="1671048"/>
            <a:chOff x="1508126" y="1417638"/>
            <a:chExt cx="1373187" cy="1160463"/>
          </a:xfrm>
          <a:solidFill>
            <a:srgbClr val="63242E"/>
          </a:solidFill>
        </p:grpSpPr>
        <p:sp>
          <p:nvSpPr>
            <p:cNvPr id="27" name="Freeform 11"/>
            <p:cNvSpPr/>
            <p:nvPr/>
          </p:nvSpPr>
          <p:spPr bwMode="auto">
            <a:xfrm>
              <a:off x="1508126" y="1636713"/>
              <a:ext cx="444500" cy="239713"/>
            </a:xfrm>
            <a:custGeom>
              <a:avLst/>
              <a:gdLst>
                <a:gd name="T0" fmla="*/ 280 w 280"/>
                <a:gd name="T1" fmla="*/ 117 h 151"/>
                <a:gd name="T2" fmla="*/ 146 w 280"/>
                <a:gd name="T3" fmla="*/ 151 h 151"/>
                <a:gd name="T4" fmla="*/ 0 w 280"/>
                <a:gd name="T5" fmla="*/ 33 h 151"/>
                <a:gd name="T6" fmla="*/ 134 w 280"/>
                <a:gd name="T7" fmla="*/ 0 h 151"/>
                <a:gd name="T8" fmla="*/ 280 w 280"/>
                <a:gd name="T9" fmla="*/ 117 h 151"/>
              </a:gdLst>
              <a:ahLst/>
              <a:cxnLst>
                <a:cxn ang="0">
                  <a:pos x="T0" y="T1"/>
                </a:cxn>
                <a:cxn ang="0">
                  <a:pos x="T2" y="T3"/>
                </a:cxn>
                <a:cxn ang="0">
                  <a:pos x="T4" y="T5"/>
                </a:cxn>
                <a:cxn ang="0">
                  <a:pos x="T6" y="T7"/>
                </a:cxn>
                <a:cxn ang="0">
                  <a:pos x="T8" y="T9"/>
                </a:cxn>
              </a:cxnLst>
              <a:rect l="0" t="0" r="r" b="b"/>
              <a:pathLst>
                <a:path w="280" h="151">
                  <a:moveTo>
                    <a:pt x="280" y="117"/>
                  </a:moveTo>
                  <a:lnTo>
                    <a:pt x="146" y="151"/>
                  </a:lnTo>
                  <a:lnTo>
                    <a:pt x="0" y="33"/>
                  </a:lnTo>
                  <a:lnTo>
                    <a:pt x="134" y="0"/>
                  </a:lnTo>
                  <a:lnTo>
                    <a:pt x="280" y="117"/>
                  </a:lnTo>
                  <a:close/>
                </a:path>
              </a:pathLst>
            </a:custGeom>
            <a:grpFill/>
            <a:ln>
              <a:noFill/>
            </a:ln>
          </p:spPr>
          <p:txBody>
            <a:bodyPr vert="horz" wrap="square" lIns="91440" tIns="45720" rIns="91440" bIns="45720" numCol="1" anchor="t" anchorCtr="0" compatLnSpc="1"/>
            <a:lstStyle/>
            <a:p>
              <a:endParaRPr lang="zh-CN" altLang="en-US"/>
            </a:p>
          </p:txBody>
        </p:sp>
        <p:sp>
          <p:nvSpPr>
            <p:cNvPr id="28" name="Freeform 12"/>
            <p:cNvSpPr/>
            <p:nvPr/>
          </p:nvSpPr>
          <p:spPr bwMode="auto">
            <a:xfrm>
              <a:off x="1720850" y="1417638"/>
              <a:ext cx="238125" cy="404813"/>
            </a:xfrm>
            <a:custGeom>
              <a:avLst/>
              <a:gdLst>
                <a:gd name="T0" fmla="*/ 146 w 150"/>
                <a:gd name="T1" fmla="*/ 255 h 255"/>
                <a:gd name="T2" fmla="*/ 150 w 150"/>
                <a:gd name="T3" fmla="*/ 117 h 255"/>
                <a:gd name="T4" fmla="*/ 4 w 150"/>
                <a:gd name="T5" fmla="*/ 0 h 255"/>
                <a:gd name="T6" fmla="*/ 0 w 150"/>
                <a:gd name="T7" fmla="*/ 138 h 255"/>
                <a:gd name="T8" fmla="*/ 146 w 150"/>
                <a:gd name="T9" fmla="*/ 255 h 255"/>
              </a:gdLst>
              <a:ahLst/>
              <a:cxnLst>
                <a:cxn ang="0">
                  <a:pos x="T0" y="T1"/>
                </a:cxn>
                <a:cxn ang="0">
                  <a:pos x="T2" y="T3"/>
                </a:cxn>
                <a:cxn ang="0">
                  <a:pos x="T4" y="T5"/>
                </a:cxn>
                <a:cxn ang="0">
                  <a:pos x="T6" y="T7"/>
                </a:cxn>
                <a:cxn ang="0">
                  <a:pos x="T8" y="T9"/>
                </a:cxn>
              </a:cxnLst>
              <a:rect l="0" t="0" r="r" b="b"/>
              <a:pathLst>
                <a:path w="150" h="255">
                  <a:moveTo>
                    <a:pt x="146" y="255"/>
                  </a:moveTo>
                  <a:lnTo>
                    <a:pt x="150" y="117"/>
                  </a:lnTo>
                  <a:lnTo>
                    <a:pt x="4" y="0"/>
                  </a:lnTo>
                  <a:lnTo>
                    <a:pt x="0" y="138"/>
                  </a:lnTo>
                  <a:lnTo>
                    <a:pt x="146" y="255"/>
                  </a:lnTo>
                  <a:close/>
                </a:path>
              </a:pathLst>
            </a:custGeom>
            <a:grpFill/>
            <a:ln>
              <a:noFill/>
            </a:ln>
          </p:spPr>
          <p:txBody>
            <a:bodyPr vert="horz" wrap="square" lIns="91440" tIns="45720" rIns="91440" bIns="45720" numCol="1" anchor="t" anchorCtr="0" compatLnSpc="1"/>
            <a:lstStyle/>
            <a:p>
              <a:endParaRPr lang="zh-CN" altLang="en-US"/>
            </a:p>
          </p:txBody>
        </p:sp>
        <p:sp>
          <p:nvSpPr>
            <p:cNvPr id="29" name="Freeform 13"/>
            <p:cNvSpPr/>
            <p:nvPr/>
          </p:nvSpPr>
          <p:spPr bwMode="auto">
            <a:xfrm>
              <a:off x="1660525" y="1577976"/>
              <a:ext cx="1174750" cy="965200"/>
            </a:xfrm>
            <a:custGeom>
              <a:avLst/>
              <a:gdLst>
                <a:gd name="T0" fmla="*/ 772 w 795"/>
                <a:gd name="T1" fmla="*/ 654 h 654"/>
                <a:gd name="T2" fmla="*/ 759 w 795"/>
                <a:gd name="T3" fmla="*/ 649 h 654"/>
                <a:gd name="T4" fmla="*/ 10 w 795"/>
                <a:gd name="T5" fmla="*/ 39 h 654"/>
                <a:gd name="T6" fmla="*/ 7 w 795"/>
                <a:gd name="T7" fmla="*/ 10 h 654"/>
                <a:gd name="T8" fmla="*/ 36 w 795"/>
                <a:gd name="T9" fmla="*/ 8 h 654"/>
                <a:gd name="T10" fmla="*/ 785 w 795"/>
                <a:gd name="T11" fmla="*/ 618 h 654"/>
                <a:gd name="T12" fmla="*/ 788 w 795"/>
                <a:gd name="T13" fmla="*/ 646 h 654"/>
                <a:gd name="T14" fmla="*/ 772 w 795"/>
                <a:gd name="T15" fmla="*/ 654 h 6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5" h="654">
                  <a:moveTo>
                    <a:pt x="772" y="654"/>
                  </a:moveTo>
                  <a:cubicBezTo>
                    <a:pt x="768" y="654"/>
                    <a:pt x="763" y="652"/>
                    <a:pt x="759" y="649"/>
                  </a:cubicBezTo>
                  <a:cubicBezTo>
                    <a:pt x="10" y="39"/>
                    <a:pt x="10" y="39"/>
                    <a:pt x="10" y="39"/>
                  </a:cubicBezTo>
                  <a:cubicBezTo>
                    <a:pt x="1" y="32"/>
                    <a:pt x="0" y="19"/>
                    <a:pt x="7" y="10"/>
                  </a:cubicBezTo>
                  <a:cubicBezTo>
                    <a:pt x="14" y="2"/>
                    <a:pt x="27" y="0"/>
                    <a:pt x="36" y="8"/>
                  </a:cubicBezTo>
                  <a:cubicBezTo>
                    <a:pt x="785" y="618"/>
                    <a:pt x="785" y="618"/>
                    <a:pt x="785" y="618"/>
                  </a:cubicBezTo>
                  <a:cubicBezTo>
                    <a:pt x="794" y="625"/>
                    <a:pt x="795" y="638"/>
                    <a:pt x="788" y="646"/>
                  </a:cubicBezTo>
                  <a:cubicBezTo>
                    <a:pt x="784" y="651"/>
                    <a:pt x="778" y="654"/>
                    <a:pt x="772" y="654"/>
                  </a:cubicBezTo>
                  <a:close/>
                </a:path>
              </a:pathLst>
            </a:custGeom>
            <a:grpFill/>
            <a:ln>
              <a:noFill/>
            </a:ln>
          </p:spPr>
          <p:txBody>
            <a:bodyPr vert="horz" wrap="square" lIns="91440" tIns="45720" rIns="91440" bIns="45720" numCol="1" anchor="t" anchorCtr="0" compatLnSpc="1"/>
            <a:lstStyle/>
            <a:p>
              <a:endParaRPr lang="zh-CN" altLang="en-US"/>
            </a:p>
          </p:txBody>
        </p:sp>
        <p:sp>
          <p:nvSpPr>
            <p:cNvPr id="40" name="Freeform 14"/>
            <p:cNvSpPr/>
            <p:nvPr/>
          </p:nvSpPr>
          <p:spPr bwMode="auto">
            <a:xfrm>
              <a:off x="2600325" y="2459038"/>
              <a:ext cx="280987" cy="119063"/>
            </a:xfrm>
            <a:custGeom>
              <a:avLst/>
              <a:gdLst>
                <a:gd name="T0" fmla="*/ 0 w 177"/>
                <a:gd name="T1" fmla="*/ 12 h 75"/>
                <a:gd name="T2" fmla="*/ 177 w 177"/>
                <a:gd name="T3" fmla="*/ 75 h 75"/>
                <a:gd name="T4" fmla="*/ 85 w 177"/>
                <a:gd name="T5" fmla="*/ 0 h 75"/>
                <a:gd name="T6" fmla="*/ 0 w 177"/>
                <a:gd name="T7" fmla="*/ 12 h 75"/>
              </a:gdLst>
              <a:ahLst/>
              <a:cxnLst>
                <a:cxn ang="0">
                  <a:pos x="T0" y="T1"/>
                </a:cxn>
                <a:cxn ang="0">
                  <a:pos x="T2" y="T3"/>
                </a:cxn>
                <a:cxn ang="0">
                  <a:pos x="T4" y="T5"/>
                </a:cxn>
                <a:cxn ang="0">
                  <a:pos x="T6" y="T7"/>
                </a:cxn>
              </a:cxnLst>
              <a:rect l="0" t="0" r="r" b="b"/>
              <a:pathLst>
                <a:path w="177" h="75">
                  <a:moveTo>
                    <a:pt x="0" y="12"/>
                  </a:moveTo>
                  <a:lnTo>
                    <a:pt x="177" y="75"/>
                  </a:lnTo>
                  <a:lnTo>
                    <a:pt x="85" y="0"/>
                  </a:lnTo>
                  <a:lnTo>
                    <a:pt x="0" y="12"/>
                  </a:lnTo>
                  <a:close/>
                </a:path>
              </a:pathLst>
            </a:custGeom>
            <a:grpFill/>
            <a:ln>
              <a:noFill/>
            </a:ln>
          </p:spPr>
          <p:txBody>
            <a:bodyPr vert="horz" wrap="square" lIns="91440" tIns="45720" rIns="91440" bIns="45720" numCol="1" anchor="t" anchorCtr="0" compatLnSpc="1"/>
            <a:lstStyle/>
            <a:p>
              <a:endParaRPr lang="zh-CN" altLang="en-US"/>
            </a:p>
          </p:txBody>
        </p:sp>
        <p:sp>
          <p:nvSpPr>
            <p:cNvPr id="42" name="Freeform 15"/>
            <p:cNvSpPr/>
            <p:nvPr/>
          </p:nvSpPr>
          <p:spPr bwMode="auto">
            <a:xfrm>
              <a:off x="2725738" y="2324101"/>
              <a:ext cx="155575" cy="254000"/>
            </a:xfrm>
            <a:custGeom>
              <a:avLst/>
              <a:gdLst>
                <a:gd name="T0" fmla="*/ 6 w 98"/>
                <a:gd name="T1" fmla="*/ 85 h 160"/>
                <a:gd name="T2" fmla="*/ 98 w 98"/>
                <a:gd name="T3" fmla="*/ 160 h 160"/>
                <a:gd name="T4" fmla="*/ 0 w 98"/>
                <a:gd name="T5" fmla="*/ 0 h 160"/>
                <a:gd name="T6" fmla="*/ 6 w 98"/>
                <a:gd name="T7" fmla="*/ 85 h 160"/>
              </a:gdLst>
              <a:ahLst/>
              <a:cxnLst>
                <a:cxn ang="0">
                  <a:pos x="T0" y="T1"/>
                </a:cxn>
                <a:cxn ang="0">
                  <a:pos x="T2" y="T3"/>
                </a:cxn>
                <a:cxn ang="0">
                  <a:pos x="T4" y="T5"/>
                </a:cxn>
                <a:cxn ang="0">
                  <a:pos x="T6" y="T7"/>
                </a:cxn>
              </a:cxnLst>
              <a:rect l="0" t="0" r="r" b="b"/>
              <a:pathLst>
                <a:path w="98" h="160">
                  <a:moveTo>
                    <a:pt x="6" y="85"/>
                  </a:moveTo>
                  <a:lnTo>
                    <a:pt x="98" y="160"/>
                  </a:lnTo>
                  <a:lnTo>
                    <a:pt x="0" y="0"/>
                  </a:lnTo>
                  <a:lnTo>
                    <a:pt x="6" y="85"/>
                  </a:lnTo>
                  <a:close/>
                </a:path>
              </a:pathLst>
            </a:custGeom>
            <a:grpFill/>
            <a:ln>
              <a:noFill/>
            </a:ln>
          </p:spPr>
          <p:txBody>
            <a:bodyPr vert="horz" wrap="square" lIns="91440" tIns="45720" rIns="91440" bIns="45720" numCol="1" anchor="t" anchorCtr="0" compatLnSpc="1"/>
            <a:lstStyle/>
            <a:p>
              <a:endParaRPr lang="zh-CN" altLang="en-US"/>
            </a:p>
          </p:txBody>
        </p:sp>
      </p:grpSp>
      <p:sp>
        <p:nvSpPr>
          <p:cNvPr id="43" name="Freeform 12"/>
          <p:cNvSpPr/>
          <p:nvPr/>
        </p:nvSpPr>
        <p:spPr bwMode="auto">
          <a:xfrm flipV="1">
            <a:off x="1021970" y="4083974"/>
            <a:ext cx="1976758" cy="1859691"/>
          </a:xfrm>
          <a:custGeom>
            <a:avLst/>
            <a:gdLst/>
            <a:ahLst/>
            <a:cxnLst/>
            <a:rect l="l" t="t" r="r" b="b"/>
            <a:pathLst>
              <a:path w="1373187" h="1291466">
                <a:moveTo>
                  <a:pt x="1373186" y="1291466"/>
                </a:moveTo>
                <a:lnTo>
                  <a:pt x="1316220" y="1239784"/>
                </a:lnTo>
                <a:lnTo>
                  <a:pt x="1316221" y="1239784"/>
                </a:lnTo>
                <a:lnTo>
                  <a:pt x="1373187" y="1291466"/>
                </a:lnTo>
                <a:lnTo>
                  <a:pt x="1217612" y="1008792"/>
                </a:lnTo>
                <a:lnTo>
                  <a:pt x="1224267" y="1113714"/>
                </a:lnTo>
                <a:cubicBezTo>
                  <a:pt x="1123585" y="1022574"/>
                  <a:pt x="907850" y="827283"/>
                  <a:pt x="445585" y="408824"/>
                </a:cubicBezTo>
                <a:lnTo>
                  <a:pt x="450849" y="206706"/>
                </a:lnTo>
                <a:lnTo>
                  <a:pt x="219074" y="0"/>
                </a:lnTo>
                <a:lnTo>
                  <a:pt x="213889" y="199085"/>
                </a:lnTo>
                <a:lnTo>
                  <a:pt x="205595" y="191578"/>
                </a:lnTo>
                <a:cubicBezTo>
                  <a:pt x="192296" y="178438"/>
                  <a:pt x="173086" y="181723"/>
                  <a:pt x="162743" y="194863"/>
                </a:cubicBezTo>
                <a:cubicBezTo>
                  <a:pt x="152399" y="209645"/>
                  <a:pt x="153877" y="230996"/>
                  <a:pt x="167176" y="242494"/>
                </a:cubicBezTo>
                <a:cubicBezTo>
                  <a:pt x="167176" y="242494"/>
                  <a:pt x="167176" y="242494"/>
                  <a:pt x="169337" y="244450"/>
                </a:cubicBezTo>
                <a:lnTo>
                  <a:pt x="178874" y="253084"/>
                </a:lnTo>
                <a:lnTo>
                  <a:pt x="0" y="302108"/>
                </a:lnTo>
                <a:lnTo>
                  <a:pt x="231775" y="510580"/>
                </a:lnTo>
                <a:lnTo>
                  <a:pt x="408272" y="460742"/>
                </a:lnTo>
                <a:cubicBezTo>
                  <a:pt x="557041" y="595413"/>
                  <a:pt x="797608" y="813183"/>
                  <a:pt x="1186619" y="1165328"/>
                </a:cubicBezTo>
                <a:lnTo>
                  <a:pt x="1092199" y="1180163"/>
                </a:lnTo>
                <a:close/>
              </a:path>
            </a:pathLst>
          </a:custGeom>
          <a:solidFill>
            <a:schemeClr val="bg1">
              <a:lumMod val="75000"/>
              <a:alpha val="10000"/>
            </a:schemeClr>
          </a:solidFill>
          <a:ln>
            <a:noFill/>
          </a:ln>
        </p:spPr>
        <p:txBody>
          <a:bodyPr vert="horz" wrap="square" lIns="91440" tIns="45720" rIns="91440" bIns="45720" numCol="1" anchor="t" anchorCtr="0" compatLnSpc="1"/>
          <a:lstStyle/>
          <a:p>
            <a:endParaRPr lang="zh-CN" altLang="en-US"/>
          </a:p>
        </p:txBody>
      </p:sp>
      <p:sp>
        <p:nvSpPr>
          <p:cNvPr id="44" name="椭圆 43"/>
          <p:cNvSpPr/>
          <p:nvPr/>
        </p:nvSpPr>
        <p:spPr>
          <a:xfrm>
            <a:off x="6170463" y="2316327"/>
            <a:ext cx="725609" cy="725833"/>
          </a:xfrm>
          <a:prstGeom prst="ellipse">
            <a:avLst/>
          </a:prstGeom>
          <a:solidFill>
            <a:srgbClr val="6324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a:t>01</a:t>
            </a:r>
            <a:endParaRPr lang="zh-CN" altLang="en-US" dirty="0"/>
          </a:p>
        </p:txBody>
      </p:sp>
      <p:sp>
        <p:nvSpPr>
          <p:cNvPr id="45" name="椭圆 44"/>
          <p:cNvSpPr/>
          <p:nvPr/>
        </p:nvSpPr>
        <p:spPr>
          <a:xfrm>
            <a:off x="6170463" y="3393021"/>
            <a:ext cx="725609" cy="725833"/>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a:t>02</a:t>
            </a:r>
            <a:endParaRPr lang="zh-CN" altLang="en-US" dirty="0"/>
          </a:p>
        </p:txBody>
      </p:sp>
      <p:sp>
        <p:nvSpPr>
          <p:cNvPr id="46" name="椭圆 45"/>
          <p:cNvSpPr/>
          <p:nvPr/>
        </p:nvSpPr>
        <p:spPr>
          <a:xfrm>
            <a:off x="6170463" y="4572584"/>
            <a:ext cx="725609" cy="725833"/>
          </a:xfrm>
          <a:prstGeom prst="ellipse">
            <a:avLst/>
          </a:prstGeom>
          <a:solidFill>
            <a:srgbClr val="6324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a:t>03</a:t>
            </a:r>
            <a:endParaRPr lang="zh-CN" altLang="en-US" dirty="0"/>
          </a:p>
        </p:txBody>
      </p:sp>
      <p:sp>
        <p:nvSpPr>
          <p:cNvPr id="47" name="椭圆 46"/>
          <p:cNvSpPr/>
          <p:nvPr/>
        </p:nvSpPr>
        <p:spPr>
          <a:xfrm>
            <a:off x="6170463" y="5749308"/>
            <a:ext cx="725609" cy="725833"/>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a:t>04</a:t>
            </a:r>
            <a:endParaRPr lang="zh-CN" altLang="en-US" dirty="0"/>
          </a:p>
        </p:txBody>
      </p:sp>
      <p:sp>
        <p:nvSpPr>
          <p:cNvPr id="9" name="矩形 8"/>
          <p:cNvSpPr/>
          <p:nvPr/>
        </p:nvSpPr>
        <p:spPr>
          <a:xfrm>
            <a:off x="7009865" y="2309911"/>
            <a:ext cx="4819462" cy="738664"/>
          </a:xfrm>
          <a:prstGeom prst="rect">
            <a:avLst/>
          </a:prstGeom>
        </p:spPr>
        <p:txBody>
          <a:bodyPr wrap="square">
            <a:spAutoFit/>
          </a:bodyPr>
          <a:lstStyle/>
          <a:p>
            <a:pPr>
              <a:lnSpc>
                <a:spcPct val="150000"/>
              </a:lnSpc>
            </a:pPr>
            <a:r>
              <a:rPr lang="zh-CN" altLang="en-US" sz="1400">
                <a:solidFill>
                  <a:srgbClr val="222222"/>
                </a:solidFill>
                <a:latin typeface="微软雅黑" panose="020B0503020204020204" pitchFamily="34" charset="-122"/>
                <a:ea typeface="微软雅黑" panose="020B0503020204020204" pitchFamily="34" charset="-122"/>
              </a:rPr>
              <a:t>具有一定的组织形式，人数较多（一般为</a:t>
            </a:r>
            <a:r>
              <a:rPr lang="en-US" altLang="zh-CN" sz="1400">
                <a:solidFill>
                  <a:srgbClr val="222222"/>
                </a:solidFill>
                <a:latin typeface="微软雅黑" panose="020B0503020204020204" pitchFamily="34" charset="-122"/>
                <a:ea typeface="微软雅黑" panose="020B0503020204020204" pitchFamily="34" charset="-122"/>
              </a:rPr>
              <a:t>3</a:t>
            </a:r>
            <a:r>
              <a:rPr lang="zh-CN" altLang="en-US" sz="1400">
                <a:solidFill>
                  <a:srgbClr val="222222"/>
                </a:solidFill>
                <a:latin typeface="微软雅黑" panose="020B0503020204020204" pitchFamily="34" charset="-122"/>
                <a:ea typeface="微软雅黑" panose="020B0503020204020204" pitchFamily="34" charset="-122"/>
              </a:rPr>
              <a:t>人或</a:t>
            </a:r>
            <a:r>
              <a:rPr lang="en-US" altLang="zh-CN" sz="1400">
                <a:solidFill>
                  <a:srgbClr val="222222"/>
                </a:solidFill>
                <a:latin typeface="微软雅黑" panose="020B0503020204020204" pitchFamily="34" charset="-122"/>
                <a:ea typeface="微软雅黑" panose="020B0503020204020204" pitchFamily="34" charset="-122"/>
              </a:rPr>
              <a:t>3</a:t>
            </a:r>
            <a:r>
              <a:rPr lang="zh-CN" altLang="en-US" sz="1400">
                <a:solidFill>
                  <a:srgbClr val="222222"/>
                </a:solidFill>
                <a:latin typeface="微软雅黑" panose="020B0503020204020204" pitchFamily="34" charset="-122"/>
                <a:ea typeface="微软雅黑" panose="020B0503020204020204" pitchFamily="34" charset="-122"/>
              </a:rPr>
              <a:t>人以上），有相对明确的组织者或首要分子，骨干成员基本固定</a:t>
            </a:r>
            <a:endParaRPr lang="zh-CN" altLang="en-US" sz="1400">
              <a:latin typeface="微软雅黑" panose="020B0503020204020204" pitchFamily="34" charset="-122"/>
              <a:ea typeface="微软雅黑" panose="020B0503020204020204" pitchFamily="34" charset="-122"/>
            </a:endParaRPr>
          </a:p>
        </p:txBody>
      </p:sp>
      <p:sp>
        <p:nvSpPr>
          <p:cNvPr id="10" name="矩形 9"/>
          <p:cNvSpPr/>
          <p:nvPr/>
        </p:nvSpPr>
        <p:spPr>
          <a:xfrm>
            <a:off x="7009865" y="3316908"/>
            <a:ext cx="5182135" cy="1061829"/>
          </a:xfrm>
          <a:prstGeom prst="rect">
            <a:avLst/>
          </a:prstGeom>
        </p:spPr>
        <p:txBody>
          <a:bodyPr wrap="square">
            <a:spAutoFit/>
          </a:bodyPr>
          <a:lstStyle/>
          <a:p>
            <a:pPr>
              <a:lnSpc>
                <a:spcPct val="150000"/>
              </a:lnSpc>
            </a:pPr>
            <a:r>
              <a:rPr lang="zh-CN" altLang="en-US" sz="1400">
                <a:solidFill>
                  <a:srgbClr val="222222"/>
                </a:solidFill>
                <a:latin typeface="微软雅黑" panose="020B0503020204020204" pitchFamily="34" charset="-122"/>
                <a:ea typeface="微软雅黑" panose="020B0503020204020204" pitchFamily="34" charset="-122"/>
              </a:rPr>
              <a:t>在一定区域或行业内，多次（一般为</a:t>
            </a:r>
            <a:r>
              <a:rPr lang="en-US" altLang="zh-CN" sz="1400">
                <a:solidFill>
                  <a:srgbClr val="222222"/>
                </a:solidFill>
                <a:latin typeface="微软雅黑" panose="020B0503020204020204" pitchFamily="34" charset="-122"/>
                <a:ea typeface="微软雅黑" panose="020B0503020204020204" pitchFamily="34" charset="-122"/>
              </a:rPr>
              <a:t>5</a:t>
            </a:r>
            <a:r>
              <a:rPr lang="zh-CN" altLang="en-US" sz="1400">
                <a:solidFill>
                  <a:srgbClr val="222222"/>
                </a:solidFill>
                <a:latin typeface="微软雅黑" panose="020B0503020204020204" pitchFamily="34" charset="-122"/>
                <a:ea typeface="微软雅黑" panose="020B0503020204020204" pitchFamily="34" charset="-122"/>
              </a:rPr>
              <a:t>起或</a:t>
            </a:r>
            <a:r>
              <a:rPr lang="en-US" altLang="zh-CN" sz="1400">
                <a:solidFill>
                  <a:srgbClr val="222222"/>
                </a:solidFill>
                <a:latin typeface="微软雅黑" panose="020B0503020204020204" pitchFamily="34" charset="-122"/>
                <a:ea typeface="微软雅黑" panose="020B0503020204020204" pitchFamily="34" charset="-122"/>
              </a:rPr>
              <a:t>5</a:t>
            </a:r>
            <a:r>
              <a:rPr lang="zh-CN" altLang="en-US" sz="1400">
                <a:solidFill>
                  <a:srgbClr val="222222"/>
                </a:solidFill>
                <a:latin typeface="微软雅黑" panose="020B0503020204020204" pitchFamily="34" charset="-122"/>
                <a:ea typeface="微软雅黑" panose="020B0503020204020204" pitchFamily="34" charset="-122"/>
              </a:rPr>
              <a:t>起以上）以暴力、威胁、滋扰等手段，有组织地实施敲诈勒索、强迫交易、聚众斗殴、寻衅滋事、故意伤害、具有一定的公开性和暴力性</a:t>
            </a:r>
          </a:p>
        </p:txBody>
      </p:sp>
      <p:sp>
        <p:nvSpPr>
          <p:cNvPr id="11" name="矩形 10"/>
          <p:cNvSpPr/>
          <p:nvPr/>
        </p:nvSpPr>
        <p:spPr>
          <a:xfrm>
            <a:off x="7019021" y="4572584"/>
            <a:ext cx="4801149" cy="738664"/>
          </a:xfrm>
          <a:prstGeom prst="rect">
            <a:avLst/>
          </a:prstGeom>
        </p:spPr>
        <p:txBody>
          <a:bodyPr wrap="square">
            <a:spAutoFit/>
          </a:bodyPr>
          <a:lstStyle/>
          <a:p>
            <a:pPr>
              <a:lnSpc>
                <a:spcPct val="150000"/>
              </a:lnSpc>
            </a:pPr>
            <a:r>
              <a:rPr lang="zh-CN" altLang="en-US" sz="1400">
                <a:solidFill>
                  <a:srgbClr val="222222"/>
                </a:solidFill>
                <a:latin typeface="微软雅黑" panose="020B0503020204020204" pitchFamily="34" charset="-122"/>
                <a:ea typeface="微软雅黑" panose="020B0503020204020204" pitchFamily="34" charset="-122"/>
              </a:rPr>
              <a:t>严重扰乱一定区域或行业的经济、社会生活秩序，造成恶劣的社会影响</a:t>
            </a:r>
          </a:p>
        </p:txBody>
      </p:sp>
      <p:sp>
        <p:nvSpPr>
          <p:cNvPr id="12" name="矩形 11"/>
          <p:cNvSpPr/>
          <p:nvPr/>
        </p:nvSpPr>
        <p:spPr>
          <a:xfrm>
            <a:off x="6984502" y="5715292"/>
            <a:ext cx="5119068" cy="738664"/>
          </a:xfrm>
          <a:prstGeom prst="rect">
            <a:avLst/>
          </a:prstGeom>
        </p:spPr>
        <p:txBody>
          <a:bodyPr wrap="square">
            <a:spAutoFit/>
          </a:bodyPr>
          <a:lstStyle/>
          <a:p>
            <a:pPr>
              <a:lnSpc>
                <a:spcPct val="150000"/>
              </a:lnSpc>
            </a:pPr>
            <a:r>
              <a:rPr lang="zh-CN" altLang="en-US" sz="1400">
                <a:solidFill>
                  <a:srgbClr val="222222"/>
                </a:solidFill>
                <a:latin typeface="微软雅黑" panose="020B0503020204020204" pitchFamily="34" charset="-122"/>
                <a:ea typeface="微软雅黑" panose="020B0503020204020204" pitchFamily="34" charset="-122"/>
              </a:rPr>
              <a:t>一般无合法经济来源，经济实力较弱，没有大的经济实体，保护伞和关系网不明确，或层次较低</a:t>
            </a:r>
          </a:p>
        </p:txBody>
      </p:sp>
    </p:spTree>
  </p:cSld>
  <p:clrMapOvr>
    <a:masterClrMapping/>
  </p:clrMapOvr>
  <mc:AlternateContent xmlns:mc="http://schemas.openxmlformats.org/markup-compatibility/2006">
    <mc:Choice xmlns=""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640114" y="2736335"/>
            <a:ext cx="8911772" cy="829945"/>
          </a:xfrm>
          <a:prstGeom prst="rect">
            <a:avLst/>
          </a:prstGeom>
        </p:spPr>
        <p:txBody>
          <a:bodyPr wrap="square">
            <a:spAutoFit/>
          </a:bodyPr>
          <a:lstStyle/>
          <a:p>
            <a:pPr algn="ctr"/>
            <a:r>
              <a:rPr lang="zh-CN" altLang="en-US" sz="4800" b="1">
                <a:solidFill>
                  <a:srgbClr val="63242E"/>
                </a:solidFill>
                <a:latin typeface="微软雅黑" panose="020B0503020204020204" pitchFamily="82" charset="2"/>
                <a:ea typeface="微软雅黑" panose="020B0503020204020204" pitchFamily="82" charset="2"/>
                <a:sym typeface="+mn-ea"/>
              </a:rPr>
              <a:t>扫黑对象有哪些</a:t>
            </a:r>
            <a:endParaRPr lang="zh-CN" altLang="en-US" sz="4800" b="1" dirty="0">
              <a:ln>
                <a:solidFill>
                  <a:schemeClr val="bg1"/>
                </a:solidFill>
              </a:ln>
              <a:solidFill>
                <a:srgbClr val="C00000"/>
              </a:solidFill>
              <a:effectLst>
                <a:outerShdw blurRad="38100" dist="38100" dir="2700000" algn="tl">
                  <a:srgbClr val="000000">
                    <a:alpha val="43137"/>
                  </a:srgbClr>
                </a:outerShdw>
              </a:effectLst>
              <a:latin typeface="+mj-ea"/>
              <a:ea typeface="+mj-ea"/>
            </a:endParaRPr>
          </a:p>
        </p:txBody>
      </p:sp>
      <p:sp>
        <p:nvSpPr>
          <p:cNvPr id="13" name="矩形 12"/>
          <p:cNvSpPr/>
          <p:nvPr/>
        </p:nvSpPr>
        <p:spPr>
          <a:xfrm>
            <a:off x="3904342" y="2151560"/>
            <a:ext cx="4383314" cy="583565"/>
          </a:xfrm>
          <a:prstGeom prst="rect">
            <a:avLst/>
          </a:prstGeom>
        </p:spPr>
        <p:txBody>
          <a:bodyPr wrap="square">
            <a:spAutoFit/>
          </a:bodyPr>
          <a:lstStyle/>
          <a:p>
            <a:pPr algn="ctr"/>
            <a:r>
              <a:rPr lang="zh-CN" altLang="en-US" sz="3200" dirty="0">
                <a:solidFill>
                  <a:srgbClr val="C00000"/>
                </a:solidFill>
                <a:latin typeface="+mj-ea"/>
                <a:ea typeface="+mj-ea"/>
              </a:rPr>
              <a:t>第二部分</a:t>
            </a:r>
          </a:p>
        </p:txBody>
      </p:sp>
    </p:spTree>
  </p:cSld>
  <p:clrMapOvr>
    <a:masterClrMapping/>
  </p:clrMapOvr>
  <mc:AlternateContent xmlns:mc="http://schemas.openxmlformats.org/markup-compatibility/2006">
    <mc:Choice xmlns=""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2994990" y="381864"/>
            <a:ext cx="6202020" cy="521970"/>
          </a:xfrm>
          <a:prstGeom prst="rect">
            <a:avLst/>
          </a:prstGeom>
        </p:spPr>
        <p:txBody>
          <a:bodyPr wrap="square">
            <a:spAutoFit/>
          </a:bodyPr>
          <a:lstStyle/>
          <a:p>
            <a:pPr algn="ctr"/>
            <a:r>
              <a:rPr lang="zh-CN" altLang="en-US" sz="2800" b="1">
                <a:solidFill>
                  <a:schemeClr val="bg2"/>
                </a:solidFill>
                <a:latin typeface="微软雅黑" panose="020B0503020204020204" pitchFamily="82" charset="2"/>
                <a:ea typeface="微软雅黑" panose="020B0503020204020204" pitchFamily="82" charset="2"/>
                <a:sym typeface="+mn-ea"/>
              </a:rPr>
              <a:t>扫黑对象有哪些</a:t>
            </a:r>
            <a:endParaRPr lang="zh-CN" altLang="en-US" sz="2800" b="1" dirty="0">
              <a:solidFill>
                <a:schemeClr val="bg2"/>
              </a:solidFill>
              <a:effectLst>
                <a:outerShdw blurRad="38100" dist="38100" dir="2700000" algn="tl">
                  <a:srgbClr val="000000">
                    <a:alpha val="43137"/>
                  </a:srgbClr>
                </a:outerShdw>
              </a:effectLst>
              <a:latin typeface="微软雅黑" panose="020B0503020204020204" pitchFamily="82" charset="2"/>
              <a:ea typeface="微软雅黑" panose="020B0503020204020204" pitchFamily="82" charset="2"/>
              <a:sym typeface="+mn-ea"/>
            </a:endParaRPr>
          </a:p>
        </p:txBody>
      </p:sp>
      <p:cxnSp>
        <p:nvCxnSpPr>
          <p:cNvPr id="10" name="直接连接符 9"/>
          <p:cNvCxnSpPr/>
          <p:nvPr/>
        </p:nvCxnSpPr>
        <p:spPr>
          <a:xfrm>
            <a:off x="1122744" y="1365812"/>
            <a:ext cx="0" cy="5053852"/>
          </a:xfrm>
          <a:prstGeom prst="line">
            <a:avLst/>
          </a:prstGeom>
          <a:ln>
            <a:solidFill>
              <a:srgbClr val="A8292E"/>
            </a:solidFill>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954911" y="1649390"/>
            <a:ext cx="335666" cy="335666"/>
            <a:chOff x="1035934" y="2089230"/>
            <a:chExt cx="335666" cy="335666"/>
          </a:xfrm>
        </p:grpSpPr>
        <p:sp>
          <p:nvSpPr>
            <p:cNvPr id="11" name="椭圆 10"/>
            <p:cNvSpPr/>
            <p:nvPr/>
          </p:nvSpPr>
          <p:spPr>
            <a:xfrm>
              <a:off x="1099595" y="2152891"/>
              <a:ext cx="208344" cy="208344"/>
            </a:xfrm>
            <a:prstGeom prst="ellipse">
              <a:avLst/>
            </a:prstGeom>
            <a:solidFill>
              <a:srgbClr val="A82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nvSpPr>
          <p:spPr>
            <a:xfrm>
              <a:off x="1035934" y="2089230"/>
              <a:ext cx="335666" cy="335666"/>
            </a:xfrm>
            <a:prstGeom prst="ellipse">
              <a:avLst/>
            </a:prstGeom>
            <a:solidFill>
              <a:srgbClr val="A8292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954911" y="2482767"/>
            <a:ext cx="335666" cy="335666"/>
            <a:chOff x="1035934" y="2922607"/>
            <a:chExt cx="335666" cy="335666"/>
          </a:xfrm>
        </p:grpSpPr>
        <p:sp>
          <p:nvSpPr>
            <p:cNvPr id="49" name="椭圆 48"/>
            <p:cNvSpPr/>
            <p:nvPr/>
          </p:nvSpPr>
          <p:spPr>
            <a:xfrm>
              <a:off x="1099595" y="2986268"/>
              <a:ext cx="208344" cy="208344"/>
            </a:xfrm>
            <a:prstGeom prst="ellipse">
              <a:avLst/>
            </a:prstGeom>
            <a:solidFill>
              <a:srgbClr val="A82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a:off x="1035934" y="2922607"/>
              <a:ext cx="335666" cy="335666"/>
            </a:xfrm>
            <a:prstGeom prst="ellipse">
              <a:avLst/>
            </a:prstGeom>
            <a:solidFill>
              <a:srgbClr val="A8292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1" name="组合 50"/>
          <p:cNvGrpSpPr/>
          <p:nvPr/>
        </p:nvGrpSpPr>
        <p:grpSpPr>
          <a:xfrm>
            <a:off x="954911" y="3316144"/>
            <a:ext cx="335666" cy="335666"/>
            <a:chOff x="1035934" y="2089230"/>
            <a:chExt cx="335666" cy="335666"/>
          </a:xfrm>
        </p:grpSpPr>
        <p:sp>
          <p:nvSpPr>
            <p:cNvPr id="52" name="椭圆 51"/>
            <p:cNvSpPr/>
            <p:nvPr/>
          </p:nvSpPr>
          <p:spPr>
            <a:xfrm>
              <a:off x="1099595" y="2152891"/>
              <a:ext cx="208344" cy="208344"/>
            </a:xfrm>
            <a:prstGeom prst="ellipse">
              <a:avLst/>
            </a:prstGeom>
            <a:solidFill>
              <a:srgbClr val="A82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1035934" y="2089230"/>
              <a:ext cx="335666" cy="335666"/>
            </a:xfrm>
            <a:prstGeom prst="ellipse">
              <a:avLst/>
            </a:prstGeom>
            <a:solidFill>
              <a:srgbClr val="A8292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4" name="组合 53"/>
          <p:cNvGrpSpPr/>
          <p:nvPr/>
        </p:nvGrpSpPr>
        <p:grpSpPr>
          <a:xfrm>
            <a:off x="954911" y="4149521"/>
            <a:ext cx="335666" cy="335666"/>
            <a:chOff x="1035934" y="2922607"/>
            <a:chExt cx="335666" cy="335666"/>
          </a:xfrm>
        </p:grpSpPr>
        <p:sp>
          <p:nvSpPr>
            <p:cNvPr id="55" name="椭圆 54"/>
            <p:cNvSpPr/>
            <p:nvPr/>
          </p:nvSpPr>
          <p:spPr>
            <a:xfrm>
              <a:off x="1099595" y="2986268"/>
              <a:ext cx="208344" cy="208344"/>
            </a:xfrm>
            <a:prstGeom prst="ellipse">
              <a:avLst/>
            </a:prstGeom>
            <a:solidFill>
              <a:srgbClr val="A82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1035934" y="2922607"/>
              <a:ext cx="335666" cy="335666"/>
            </a:xfrm>
            <a:prstGeom prst="ellipse">
              <a:avLst/>
            </a:prstGeom>
            <a:solidFill>
              <a:srgbClr val="A8292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7" name="组合 56"/>
          <p:cNvGrpSpPr/>
          <p:nvPr/>
        </p:nvGrpSpPr>
        <p:grpSpPr>
          <a:xfrm>
            <a:off x="960698" y="4982898"/>
            <a:ext cx="335666" cy="335666"/>
            <a:chOff x="1035934" y="2089230"/>
            <a:chExt cx="335666" cy="335666"/>
          </a:xfrm>
        </p:grpSpPr>
        <p:sp>
          <p:nvSpPr>
            <p:cNvPr id="58" name="椭圆 57"/>
            <p:cNvSpPr/>
            <p:nvPr/>
          </p:nvSpPr>
          <p:spPr>
            <a:xfrm>
              <a:off x="1099595" y="2152891"/>
              <a:ext cx="208344" cy="208344"/>
            </a:xfrm>
            <a:prstGeom prst="ellipse">
              <a:avLst/>
            </a:prstGeom>
            <a:solidFill>
              <a:srgbClr val="A82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1035934" y="2089230"/>
              <a:ext cx="335666" cy="335666"/>
            </a:xfrm>
            <a:prstGeom prst="ellipse">
              <a:avLst/>
            </a:prstGeom>
            <a:solidFill>
              <a:srgbClr val="A8292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9"/>
          <p:cNvGrpSpPr/>
          <p:nvPr/>
        </p:nvGrpSpPr>
        <p:grpSpPr>
          <a:xfrm>
            <a:off x="960698" y="5816275"/>
            <a:ext cx="335666" cy="335666"/>
            <a:chOff x="1035934" y="2922607"/>
            <a:chExt cx="335666" cy="335666"/>
          </a:xfrm>
        </p:grpSpPr>
        <p:sp>
          <p:nvSpPr>
            <p:cNvPr id="61" name="椭圆 60"/>
            <p:cNvSpPr/>
            <p:nvPr/>
          </p:nvSpPr>
          <p:spPr>
            <a:xfrm>
              <a:off x="1099595" y="2986268"/>
              <a:ext cx="208344" cy="208344"/>
            </a:xfrm>
            <a:prstGeom prst="ellipse">
              <a:avLst/>
            </a:prstGeom>
            <a:solidFill>
              <a:srgbClr val="A82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p:cNvSpPr/>
            <p:nvPr/>
          </p:nvSpPr>
          <p:spPr>
            <a:xfrm>
              <a:off x="1035934" y="2922607"/>
              <a:ext cx="335666" cy="335666"/>
            </a:xfrm>
            <a:prstGeom prst="ellipse">
              <a:avLst/>
            </a:prstGeom>
            <a:solidFill>
              <a:srgbClr val="A8292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矩形 13"/>
          <p:cNvSpPr/>
          <p:nvPr/>
        </p:nvSpPr>
        <p:spPr>
          <a:xfrm>
            <a:off x="1441048" y="1632557"/>
            <a:ext cx="7832203" cy="369332"/>
          </a:xfrm>
          <a:prstGeom prst="rect">
            <a:avLst/>
          </a:prstGeom>
        </p:spPr>
        <p:txBody>
          <a:bodyPr wrap="square">
            <a:spAutoFit/>
          </a:bodyPr>
          <a:lstStyle/>
          <a:p>
            <a:r>
              <a:rPr lang="zh-CN" altLang="en-US">
                <a:solidFill>
                  <a:srgbClr val="222222"/>
                </a:solidFill>
                <a:latin typeface="微软雅黑" panose="020B0503020204020204" pitchFamily="34" charset="-122"/>
                <a:ea typeface="微软雅黑" panose="020B0503020204020204" pitchFamily="34" charset="-122"/>
              </a:rPr>
              <a:t>威胁政治安全特别是制度安全、政权安全以及向政治领域渗透的黑恶势力</a:t>
            </a:r>
            <a:endParaRPr lang="zh-CN" altLang="en-US">
              <a:latin typeface="微软雅黑" panose="020B0503020204020204" pitchFamily="34" charset="-122"/>
              <a:ea typeface="微软雅黑" panose="020B0503020204020204" pitchFamily="34" charset="-122"/>
            </a:endParaRPr>
          </a:p>
        </p:txBody>
      </p:sp>
      <p:sp>
        <p:nvSpPr>
          <p:cNvPr id="2" name="矩形 1"/>
          <p:cNvSpPr/>
          <p:nvPr/>
        </p:nvSpPr>
        <p:spPr>
          <a:xfrm>
            <a:off x="1441047" y="2440290"/>
            <a:ext cx="9184511" cy="369332"/>
          </a:xfrm>
          <a:prstGeom prst="rect">
            <a:avLst/>
          </a:prstGeom>
        </p:spPr>
        <p:txBody>
          <a:bodyPr wrap="square">
            <a:spAutoFit/>
          </a:bodyPr>
          <a:lstStyle/>
          <a:p>
            <a:r>
              <a:rPr lang="zh-CN" altLang="en-US">
                <a:solidFill>
                  <a:srgbClr val="222222"/>
                </a:solidFill>
                <a:latin typeface="微软雅黑" panose="020B0503020204020204" pitchFamily="34" charset="-122"/>
                <a:ea typeface="微软雅黑" panose="020B0503020204020204" pitchFamily="34" charset="-122"/>
              </a:rPr>
              <a:t>把持基层政权、操纵破坏基层换届选举、垄断农村资源、侵吞集体资产的黑恶势力</a:t>
            </a:r>
          </a:p>
        </p:txBody>
      </p:sp>
      <p:sp>
        <p:nvSpPr>
          <p:cNvPr id="16" name="矩形 15"/>
          <p:cNvSpPr/>
          <p:nvPr/>
        </p:nvSpPr>
        <p:spPr>
          <a:xfrm>
            <a:off x="1441048" y="3316144"/>
            <a:ext cx="8619281" cy="369332"/>
          </a:xfrm>
          <a:prstGeom prst="rect">
            <a:avLst/>
          </a:prstGeom>
        </p:spPr>
        <p:txBody>
          <a:bodyPr wrap="square">
            <a:spAutoFit/>
          </a:bodyPr>
          <a:lstStyle/>
          <a:p>
            <a:r>
              <a:rPr lang="zh-CN" altLang="en-US">
                <a:solidFill>
                  <a:srgbClr val="222222"/>
                </a:solidFill>
                <a:latin typeface="微软雅黑" panose="020B0503020204020204" pitchFamily="34" charset="-122"/>
                <a:ea typeface="微软雅黑" panose="020B0503020204020204" pitchFamily="34" charset="-122"/>
              </a:rPr>
              <a:t>利用家族、宗教势力横行乡里、称霸一方、欺压残害百姓的“村霸”等黑恶势力</a:t>
            </a:r>
          </a:p>
        </p:txBody>
      </p:sp>
      <p:sp>
        <p:nvSpPr>
          <p:cNvPr id="17" name="矩形 16"/>
          <p:cNvSpPr/>
          <p:nvPr/>
        </p:nvSpPr>
        <p:spPr>
          <a:xfrm>
            <a:off x="1452623" y="4083307"/>
            <a:ext cx="10017888" cy="646331"/>
          </a:xfrm>
          <a:prstGeom prst="rect">
            <a:avLst/>
          </a:prstGeom>
        </p:spPr>
        <p:txBody>
          <a:bodyPr wrap="square">
            <a:spAutoFit/>
          </a:bodyPr>
          <a:lstStyle/>
          <a:p>
            <a:r>
              <a:rPr lang="zh-CN" altLang="en-US">
                <a:solidFill>
                  <a:srgbClr val="222222"/>
                </a:solidFill>
                <a:latin typeface="微软雅黑" panose="020B0503020204020204" pitchFamily="34" charset="-122"/>
                <a:ea typeface="微软雅黑" panose="020B0503020204020204" pitchFamily="34" charset="-122"/>
              </a:rPr>
              <a:t>在征地、租地、清表、拆迁、工程项目建设、医患纠纷、房地产纠纷等过程中恶意阻工、煽动闹事的黑恶势力</a:t>
            </a:r>
          </a:p>
        </p:txBody>
      </p:sp>
      <p:sp>
        <p:nvSpPr>
          <p:cNvPr id="18" name="矩形 17"/>
          <p:cNvSpPr/>
          <p:nvPr/>
        </p:nvSpPr>
        <p:spPr>
          <a:xfrm>
            <a:off x="1452622" y="4897012"/>
            <a:ext cx="9545256" cy="646331"/>
          </a:xfrm>
          <a:prstGeom prst="rect">
            <a:avLst/>
          </a:prstGeom>
        </p:spPr>
        <p:txBody>
          <a:bodyPr wrap="square">
            <a:spAutoFit/>
          </a:bodyPr>
          <a:lstStyle/>
          <a:p>
            <a:r>
              <a:rPr lang="zh-CN" altLang="en-US">
                <a:solidFill>
                  <a:srgbClr val="222222"/>
                </a:solidFill>
                <a:latin typeface="微软雅黑" panose="020B0503020204020204" pitchFamily="34" charset="-122"/>
                <a:ea typeface="微软雅黑" panose="020B0503020204020204" pitchFamily="34" charset="-122"/>
              </a:rPr>
              <a:t>在建筑工程、交通运输、矿产资源、渔业捕捞等行业、领域，强揽工程、恶意竞标、非法占地、滥开滥采的黑恶势力</a:t>
            </a:r>
          </a:p>
        </p:txBody>
      </p:sp>
      <p:sp>
        <p:nvSpPr>
          <p:cNvPr id="19" name="矩形 18"/>
          <p:cNvSpPr/>
          <p:nvPr/>
        </p:nvSpPr>
        <p:spPr>
          <a:xfrm>
            <a:off x="1464197" y="5773333"/>
            <a:ext cx="10156786" cy="646331"/>
          </a:xfrm>
          <a:prstGeom prst="rect">
            <a:avLst/>
          </a:prstGeom>
        </p:spPr>
        <p:txBody>
          <a:bodyPr wrap="square">
            <a:spAutoFit/>
          </a:bodyPr>
          <a:lstStyle/>
          <a:p>
            <a:r>
              <a:rPr lang="zh-CN" altLang="en-US">
                <a:solidFill>
                  <a:srgbClr val="222222"/>
                </a:solidFill>
                <a:latin typeface="微软雅黑" panose="020B0503020204020204" pitchFamily="34" charset="-122"/>
                <a:ea typeface="微软雅黑" panose="020B0503020204020204" pitchFamily="34" charset="-122"/>
              </a:rPr>
              <a:t>在商贸集市、批发市场、车站码头、旅游景区等场所欺行霸市、强买强卖、收取保护费、故意破坏正常经济秩序的市霸、行霸、路霸等黑恶势力</a:t>
            </a:r>
          </a:p>
        </p:txBody>
      </p:sp>
    </p:spTree>
  </p:cSld>
  <p:clrMapOvr>
    <a:masterClrMapping/>
  </p:clrMapOvr>
  <mc:AlternateContent xmlns:mc="http://schemas.openxmlformats.org/markup-compatibility/2006">
    <mc:Choice xmlns=""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2994990" y="381864"/>
            <a:ext cx="6202020" cy="521970"/>
          </a:xfrm>
          <a:prstGeom prst="rect">
            <a:avLst/>
          </a:prstGeom>
        </p:spPr>
        <p:txBody>
          <a:bodyPr wrap="square">
            <a:spAutoFit/>
          </a:bodyPr>
          <a:lstStyle/>
          <a:p>
            <a:pPr algn="ctr"/>
            <a:r>
              <a:rPr lang="zh-CN" altLang="en-US" sz="2800" b="1">
                <a:solidFill>
                  <a:schemeClr val="bg2"/>
                </a:solidFill>
                <a:latin typeface="微软雅黑" panose="020B0503020204020204" pitchFamily="82" charset="2"/>
                <a:ea typeface="微软雅黑" panose="020B0503020204020204" pitchFamily="82" charset="2"/>
                <a:sym typeface="+mn-ea"/>
              </a:rPr>
              <a:t>扫黑对象有哪些</a:t>
            </a:r>
            <a:endParaRPr lang="zh-CN" altLang="en-US" sz="2800" b="1" dirty="0">
              <a:solidFill>
                <a:schemeClr val="bg2"/>
              </a:solidFill>
              <a:effectLst>
                <a:outerShdw blurRad="38100" dist="38100" dir="2700000" algn="tl">
                  <a:srgbClr val="000000">
                    <a:alpha val="43137"/>
                  </a:srgbClr>
                </a:outerShdw>
              </a:effectLst>
              <a:latin typeface="微软雅黑" panose="020B0503020204020204" pitchFamily="82" charset="2"/>
              <a:ea typeface="微软雅黑" panose="020B0503020204020204" pitchFamily="82" charset="2"/>
              <a:sym typeface="+mn-ea"/>
            </a:endParaRPr>
          </a:p>
        </p:txBody>
      </p:sp>
      <p:cxnSp>
        <p:nvCxnSpPr>
          <p:cNvPr id="2" name="直接连接符 1"/>
          <p:cNvCxnSpPr/>
          <p:nvPr/>
        </p:nvCxnSpPr>
        <p:spPr>
          <a:xfrm>
            <a:off x="1122744" y="1365812"/>
            <a:ext cx="0" cy="5053852"/>
          </a:xfrm>
          <a:prstGeom prst="line">
            <a:avLst/>
          </a:prstGeom>
          <a:ln>
            <a:solidFill>
              <a:srgbClr val="A8292E"/>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954911" y="1649390"/>
            <a:ext cx="335666" cy="335666"/>
            <a:chOff x="1035934" y="2089230"/>
            <a:chExt cx="335666" cy="335666"/>
          </a:xfrm>
        </p:grpSpPr>
        <p:sp>
          <p:nvSpPr>
            <p:cNvPr id="4" name="椭圆 3"/>
            <p:cNvSpPr/>
            <p:nvPr/>
          </p:nvSpPr>
          <p:spPr>
            <a:xfrm>
              <a:off x="1099595" y="2152891"/>
              <a:ext cx="208344" cy="208344"/>
            </a:xfrm>
            <a:prstGeom prst="ellipse">
              <a:avLst/>
            </a:prstGeom>
            <a:solidFill>
              <a:srgbClr val="A82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1035934" y="2089230"/>
              <a:ext cx="335666" cy="335666"/>
            </a:xfrm>
            <a:prstGeom prst="ellipse">
              <a:avLst/>
            </a:prstGeom>
            <a:solidFill>
              <a:srgbClr val="A8292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p:cNvGrpSpPr/>
          <p:nvPr/>
        </p:nvGrpSpPr>
        <p:grpSpPr>
          <a:xfrm>
            <a:off x="954911" y="2482767"/>
            <a:ext cx="335666" cy="335666"/>
            <a:chOff x="1035934" y="2922607"/>
            <a:chExt cx="335666" cy="335666"/>
          </a:xfrm>
        </p:grpSpPr>
        <p:sp>
          <p:nvSpPr>
            <p:cNvPr id="7" name="椭圆 6"/>
            <p:cNvSpPr/>
            <p:nvPr/>
          </p:nvSpPr>
          <p:spPr>
            <a:xfrm>
              <a:off x="1099595" y="2986268"/>
              <a:ext cx="208344" cy="208344"/>
            </a:xfrm>
            <a:prstGeom prst="ellipse">
              <a:avLst/>
            </a:prstGeom>
            <a:solidFill>
              <a:srgbClr val="A82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1035934" y="2922607"/>
              <a:ext cx="335666" cy="335666"/>
            </a:xfrm>
            <a:prstGeom prst="ellipse">
              <a:avLst/>
            </a:prstGeom>
            <a:solidFill>
              <a:srgbClr val="A8292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954911" y="3316144"/>
            <a:ext cx="335666" cy="335666"/>
            <a:chOff x="1035934" y="2089230"/>
            <a:chExt cx="335666" cy="335666"/>
          </a:xfrm>
        </p:grpSpPr>
        <p:sp>
          <p:nvSpPr>
            <p:cNvPr id="10" name="椭圆 9"/>
            <p:cNvSpPr/>
            <p:nvPr/>
          </p:nvSpPr>
          <p:spPr>
            <a:xfrm>
              <a:off x="1099595" y="2152891"/>
              <a:ext cx="208344" cy="208344"/>
            </a:xfrm>
            <a:prstGeom prst="ellipse">
              <a:avLst/>
            </a:prstGeom>
            <a:solidFill>
              <a:srgbClr val="A82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1035934" y="2089230"/>
              <a:ext cx="335666" cy="335666"/>
            </a:xfrm>
            <a:prstGeom prst="ellipse">
              <a:avLst/>
            </a:prstGeom>
            <a:solidFill>
              <a:srgbClr val="A8292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954911" y="4149521"/>
            <a:ext cx="335666" cy="335666"/>
            <a:chOff x="1035934" y="2922607"/>
            <a:chExt cx="335666" cy="335666"/>
          </a:xfrm>
        </p:grpSpPr>
        <p:sp>
          <p:nvSpPr>
            <p:cNvPr id="13" name="椭圆 12"/>
            <p:cNvSpPr/>
            <p:nvPr/>
          </p:nvSpPr>
          <p:spPr>
            <a:xfrm>
              <a:off x="1099595" y="2986268"/>
              <a:ext cx="208344" cy="208344"/>
            </a:xfrm>
            <a:prstGeom prst="ellipse">
              <a:avLst/>
            </a:prstGeom>
            <a:solidFill>
              <a:srgbClr val="A82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1035934" y="2922607"/>
              <a:ext cx="335666" cy="335666"/>
            </a:xfrm>
            <a:prstGeom prst="ellipse">
              <a:avLst/>
            </a:prstGeom>
            <a:solidFill>
              <a:srgbClr val="A8292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p:cNvGrpSpPr/>
          <p:nvPr/>
        </p:nvGrpSpPr>
        <p:grpSpPr>
          <a:xfrm>
            <a:off x="960698" y="4982898"/>
            <a:ext cx="335666" cy="335666"/>
            <a:chOff x="1035934" y="2089230"/>
            <a:chExt cx="335666" cy="335666"/>
          </a:xfrm>
        </p:grpSpPr>
        <p:sp>
          <p:nvSpPr>
            <p:cNvPr id="17" name="椭圆 16"/>
            <p:cNvSpPr/>
            <p:nvPr/>
          </p:nvSpPr>
          <p:spPr>
            <a:xfrm>
              <a:off x="1099595" y="2152891"/>
              <a:ext cx="208344" cy="208344"/>
            </a:xfrm>
            <a:prstGeom prst="ellipse">
              <a:avLst/>
            </a:prstGeom>
            <a:solidFill>
              <a:srgbClr val="A82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1035934" y="2089230"/>
              <a:ext cx="335666" cy="335666"/>
            </a:xfrm>
            <a:prstGeom prst="ellipse">
              <a:avLst/>
            </a:prstGeom>
            <a:solidFill>
              <a:srgbClr val="A8292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 name="组合 18"/>
          <p:cNvGrpSpPr/>
          <p:nvPr/>
        </p:nvGrpSpPr>
        <p:grpSpPr>
          <a:xfrm>
            <a:off x="960698" y="5816275"/>
            <a:ext cx="335666" cy="335666"/>
            <a:chOff x="1035934" y="2922607"/>
            <a:chExt cx="335666" cy="335666"/>
          </a:xfrm>
        </p:grpSpPr>
        <p:sp>
          <p:nvSpPr>
            <p:cNvPr id="20" name="椭圆 19"/>
            <p:cNvSpPr/>
            <p:nvPr/>
          </p:nvSpPr>
          <p:spPr>
            <a:xfrm>
              <a:off x="1099595" y="2986268"/>
              <a:ext cx="208344" cy="208344"/>
            </a:xfrm>
            <a:prstGeom prst="ellipse">
              <a:avLst/>
            </a:prstGeom>
            <a:solidFill>
              <a:srgbClr val="A82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1035934" y="2922607"/>
              <a:ext cx="335666" cy="335666"/>
            </a:xfrm>
            <a:prstGeom prst="ellipse">
              <a:avLst/>
            </a:prstGeom>
            <a:solidFill>
              <a:srgbClr val="A8292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矩形 21"/>
          <p:cNvSpPr/>
          <p:nvPr/>
        </p:nvSpPr>
        <p:spPr>
          <a:xfrm>
            <a:off x="1441048" y="1632557"/>
            <a:ext cx="7832203" cy="369332"/>
          </a:xfrm>
          <a:prstGeom prst="rect">
            <a:avLst/>
          </a:prstGeom>
        </p:spPr>
        <p:txBody>
          <a:bodyPr wrap="square">
            <a:spAutoFit/>
          </a:bodyPr>
          <a:lstStyle/>
          <a:p>
            <a:r>
              <a:rPr lang="zh-CN" altLang="en-US">
                <a:solidFill>
                  <a:srgbClr val="222222"/>
                </a:solidFill>
                <a:latin typeface="微软雅黑" panose="020B0503020204020204" pitchFamily="34" charset="-122"/>
                <a:ea typeface="微软雅黑" panose="020B0503020204020204" pitchFamily="34" charset="-122"/>
              </a:rPr>
              <a:t>操纵、经营“黄赌毒”等违法犯罪活动的黑恶势力</a:t>
            </a:r>
          </a:p>
        </p:txBody>
      </p:sp>
      <p:sp>
        <p:nvSpPr>
          <p:cNvPr id="23" name="矩形 22"/>
          <p:cNvSpPr/>
          <p:nvPr/>
        </p:nvSpPr>
        <p:spPr>
          <a:xfrm>
            <a:off x="1441047" y="2440290"/>
            <a:ext cx="9184511" cy="369332"/>
          </a:xfrm>
          <a:prstGeom prst="rect">
            <a:avLst/>
          </a:prstGeom>
        </p:spPr>
        <p:txBody>
          <a:bodyPr wrap="square">
            <a:spAutoFit/>
          </a:bodyPr>
          <a:lstStyle/>
          <a:p>
            <a:r>
              <a:rPr lang="zh-CN" altLang="en-US">
                <a:solidFill>
                  <a:srgbClr val="222222"/>
                </a:solidFill>
                <a:latin typeface="微软雅黑" panose="020B0503020204020204" pitchFamily="34" charset="-122"/>
                <a:ea typeface="微软雅黑" panose="020B0503020204020204" pitchFamily="34" charset="-122"/>
              </a:rPr>
              <a:t>非法高利放贷、暴力讨债的黑恶势力</a:t>
            </a:r>
          </a:p>
        </p:txBody>
      </p:sp>
      <p:sp>
        <p:nvSpPr>
          <p:cNvPr id="24" name="矩形 23"/>
          <p:cNvSpPr/>
          <p:nvPr/>
        </p:nvSpPr>
        <p:spPr>
          <a:xfrm>
            <a:off x="1441048" y="3316144"/>
            <a:ext cx="8619281" cy="369332"/>
          </a:xfrm>
          <a:prstGeom prst="rect">
            <a:avLst/>
          </a:prstGeom>
        </p:spPr>
        <p:txBody>
          <a:bodyPr wrap="square">
            <a:spAutoFit/>
          </a:bodyPr>
          <a:lstStyle/>
          <a:p>
            <a:r>
              <a:rPr lang="zh-CN" altLang="en-US">
                <a:solidFill>
                  <a:srgbClr val="222222"/>
                </a:solidFill>
                <a:latin typeface="微软雅黑" panose="020B0503020204020204" pitchFamily="34" charset="-122"/>
                <a:ea typeface="微软雅黑" panose="020B0503020204020204" pitchFamily="34" charset="-122"/>
              </a:rPr>
              <a:t>插手民间纠纷，充当“地下执法队”的黑恶势力</a:t>
            </a:r>
          </a:p>
        </p:txBody>
      </p:sp>
      <p:sp>
        <p:nvSpPr>
          <p:cNvPr id="69" name="矩形 68"/>
          <p:cNvSpPr/>
          <p:nvPr/>
        </p:nvSpPr>
        <p:spPr>
          <a:xfrm>
            <a:off x="1452623" y="4083307"/>
            <a:ext cx="10017888" cy="369332"/>
          </a:xfrm>
          <a:prstGeom prst="rect">
            <a:avLst/>
          </a:prstGeom>
        </p:spPr>
        <p:txBody>
          <a:bodyPr wrap="square">
            <a:spAutoFit/>
          </a:bodyPr>
          <a:lstStyle/>
          <a:p>
            <a:r>
              <a:rPr lang="zh-CN" altLang="en-US">
                <a:solidFill>
                  <a:srgbClr val="222222"/>
                </a:solidFill>
                <a:latin typeface="微软雅黑" panose="020B0503020204020204" pitchFamily="34" charset="-122"/>
                <a:ea typeface="微软雅黑" panose="020B0503020204020204" pitchFamily="34" charset="-122"/>
              </a:rPr>
              <a:t>境外黑社会入境发展渗透以及跨国跨境的黑恶势力</a:t>
            </a:r>
          </a:p>
        </p:txBody>
      </p:sp>
      <p:sp>
        <p:nvSpPr>
          <p:cNvPr id="25" name="矩形 24"/>
          <p:cNvSpPr/>
          <p:nvPr/>
        </p:nvSpPr>
        <p:spPr>
          <a:xfrm>
            <a:off x="1464197" y="5003552"/>
            <a:ext cx="9545256" cy="369332"/>
          </a:xfrm>
          <a:prstGeom prst="rect">
            <a:avLst/>
          </a:prstGeom>
        </p:spPr>
        <p:txBody>
          <a:bodyPr wrap="square">
            <a:spAutoFit/>
          </a:bodyPr>
          <a:lstStyle/>
          <a:p>
            <a:r>
              <a:rPr lang="zh-CN" altLang="en-US">
                <a:solidFill>
                  <a:srgbClr val="222222"/>
                </a:solidFill>
                <a:latin typeface="微软雅黑" panose="020B0503020204020204" pitchFamily="34" charset="-122"/>
                <a:ea typeface="微软雅黑" panose="020B0503020204020204" pitchFamily="34" charset="-122"/>
              </a:rPr>
              <a:t>恶意煽动、组织、参与“非访”、“闹访”，干扰破坏机关单位正常工作秩序的黑恶势力</a:t>
            </a:r>
          </a:p>
        </p:txBody>
      </p:sp>
      <p:sp>
        <p:nvSpPr>
          <p:cNvPr id="71" name="矩形 70"/>
          <p:cNvSpPr/>
          <p:nvPr/>
        </p:nvSpPr>
        <p:spPr>
          <a:xfrm>
            <a:off x="1464197" y="5773333"/>
            <a:ext cx="10156786" cy="369332"/>
          </a:xfrm>
          <a:prstGeom prst="rect">
            <a:avLst/>
          </a:prstGeom>
        </p:spPr>
        <p:txBody>
          <a:bodyPr wrap="square">
            <a:spAutoFit/>
          </a:bodyPr>
          <a:lstStyle/>
          <a:p>
            <a:r>
              <a:rPr lang="zh-CN" altLang="en-US">
                <a:solidFill>
                  <a:srgbClr val="222222"/>
                </a:solidFill>
                <a:latin typeface="微软雅黑" panose="020B0503020204020204" pitchFamily="34" charset="-122"/>
                <a:ea typeface="微软雅黑" panose="020B0503020204020204" pitchFamily="34" charset="-122"/>
              </a:rPr>
              <a:t>其他涉黑涉恶违法犯罪</a:t>
            </a:r>
          </a:p>
        </p:txBody>
      </p:sp>
    </p:spTree>
  </p:cSld>
  <p:clrMapOvr>
    <a:masterClrMapping/>
  </p:clrMapOvr>
  <mc:AlternateContent xmlns:mc="http://schemas.openxmlformats.org/markup-compatibility/2006">
    <mc:Choice xmlns="" xmlns:p14="http://schemas.microsoft.com/office/powerpoint/2010/main" Requires="p14">
      <p:transition spd="slow" p14:dur="1500" advClick="0" advTm="5000">
        <p:random/>
      </p:transition>
    </mc:Choice>
    <mc:Fallback>
      <p:transition spd="slow" advClick="0" advTm="5000">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www.33ppt.com</Template>
  <TotalTime>0</TotalTime>
  <Words>1430</Words>
  <PresentationFormat>自定义</PresentationFormat>
  <Paragraphs>136</Paragraphs>
  <Slides>18</Slides>
  <Notes>18</Notes>
  <HiddenSlides>0</HiddenSlides>
  <MMClips>2</MMClips>
  <ScaleCrop>false</ScaleCrop>
  <HeadingPairs>
    <vt:vector size="4" baseType="variant">
      <vt:variant>
        <vt:lpstr>主题</vt:lpstr>
      </vt:variant>
      <vt:variant>
        <vt:i4>1</vt:i4>
      </vt:variant>
      <vt:variant>
        <vt:lpstr>幻灯片标题</vt:lpstr>
      </vt:variant>
      <vt:variant>
        <vt:i4>18</vt:i4>
      </vt:variant>
    </vt:vector>
  </HeadingPairs>
  <TitlesOfParts>
    <vt:vector size="19"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vector>
  </TitlesOfParts>
  <Company>www.33ppt.com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www.33ppt.com</dc:title>
  <dc:creator>www.33ppt.com</dc:creator>
  <cp:lastModifiedBy>admin</cp:lastModifiedBy>
  <cp:revision>1</cp:revision>
  <dcterms:created xsi:type="dcterms:W3CDTF">2018-10-16T07:53:47Z</dcterms:created>
  <dcterms:modified xsi:type="dcterms:W3CDTF">2019-04-14T02:37:05Z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2052-10.1.0.7566</vt:lpwstr>
  </property>
</Properties>
</file>